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4" r:id="rId2"/>
    <p:sldId id="256" r:id="rId3"/>
    <p:sldId id="257" r:id="rId4"/>
    <p:sldId id="286" r:id="rId5"/>
    <p:sldId id="258" r:id="rId6"/>
    <p:sldId id="287" r:id="rId7"/>
    <p:sldId id="259" r:id="rId8"/>
    <p:sldId id="260" r:id="rId9"/>
    <p:sldId id="288" r:id="rId10"/>
    <p:sldId id="261" r:id="rId11"/>
    <p:sldId id="289" r:id="rId12"/>
    <p:sldId id="262" r:id="rId13"/>
    <p:sldId id="263" r:id="rId14"/>
    <p:sldId id="290" r:id="rId15"/>
    <p:sldId id="285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93" r:id="rId28"/>
    <p:sldId id="275" r:id="rId29"/>
    <p:sldId id="292" r:id="rId30"/>
    <p:sldId id="276" r:id="rId31"/>
    <p:sldId id="277" r:id="rId32"/>
    <p:sldId id="291" r:id="rId33"/>
    <p:sldId id="278" r:id="rId34"/>
    <p:sldId id="279" r:id="rId35"/>
    <p:sldId id="280" r:id="rId36"/>
    <p:sldId id="281" r:id="rId37"/>
    <p:sldId id="282" r:id="rId38"/>
    <p:sldId id="283" r:id="rId3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FF00"/>
    <a:srgbClr val="66FF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8" autoAdjust="0"/>
    <p:restoredTop sz="94353" autoAdjust="0"/>
  </p:normalViewPr>
  <p:slideViewPr>
    <p:cSldViewPr snapToGrid="0">
      <p:cViewPr varScale="1">
        <p:scale>
          <a:sx n="194" d="100"/>
          <a:sy n="194" d="100"/>
        </p:scale>
        <p:origin x="168" y="31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33AB9-C0D1-459C-A7FB-6B001942934E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A976B-82A5-475D-BF12-539BD7EDE4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60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26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52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14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9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2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3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09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07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60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32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6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7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章 モータの速度制御実験をしよう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16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60875" y="4705041"/>
            <a:ext cx="7391535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4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15127" y="4705041"/>
            <a:ext cx="7437284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526112" y="4840037"/>
            <a:ext cx="496800" cy="215529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571500" y="4572000"/>
            <a:ext cx="3429000" cy="1657350"/>
          </a:xfrm>
          <a:custGeom>
            <a:avLst/>
            <a:gdLst>
              <a:gd name="connsiteX0" fmla="*/ 0 w 3429000"/>
              <a:gd name="connsiteY0" fmla="*/ 0 h 1657350"/>
              <a:gd name="connsiteX1" fmla="*/ 619125 w 3429000"/>
              <a:gd name="connsiteY1" fmla="*/ 85725 h 1657350"/>
              <a:gd name="connsiteX2" fmla="*/ 1333500 w 3429000"/>
              <a:gd name="connsiteY2" fmla="*/ 123825 h 1657350"/>
              <a:gd name="connsiteX3" fmla="*/ 2143125 w 3429000"/>
              <a:gd name="connsiteY3" fmla="*/ 638175 h 1657350"/>
              <a:gd name="connsiteX4" fmla="*/ 2600325 w 3429000"/>
              <a:gd name="connsiteY4" fmla="*/ 1381125 h 1657350"/>
              <a:gd name="connsiteX5" fmla="*/ 2895600 w 3429000"/>
              <a:gd name="connsiteY5" fmla="*/ 1533525 h 1657350"/>
              <a:gd name="connsiteX6" fmla="*/ 3429000 w 3429000"/>
              <a:gd name="connsiteY6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1657350">
                <a:moveTo>
                  <a:pt x="0" y="0"/>
                </a:moveTo>
                <a:cubicBezTo>
                  <a:pt x="198437" y="32544"/>
                  <a:pt x="396875" y="65088"/>
                  <a:pt x="619125" y="85725"/>
                </a:cubicBezTo>
                <a:cubicBezTo>
                  <a:pt x="841375" y="106363"/>
                  <a:pt x="1079500" y="31750"/>
                  <a:pt x="1333500" y="123825"/>
                </a:cubicBezTo>
                <a:cubicBezTo>
                  <a:pt x="1587500" y="215900"/>
                  <a:pt x="1931988" y="428625"/>
                  <a:pt x="2143125" y="638175"/>
                </a:cubicBezTo>
                <a:cubicBezTo>
                  <a:pt x="2354262" y="847725"/>
                  <a:pt x="2474913" y="1231900"/>
                  <a:pt x="2600325" y="1381125"/>
                </a:cubicBezTo>
                <a:cubicBezTo>
                  <a:pt x="2725737" y="1530350"/>
                  <a:pt x="2757488" y="1487488"/>
                  <a:pt x="2895600" y="1533525"/>
                </a:cubicBezTo>
                <a:cubicBezTo>
                  <a:pt x="3033712" y="1579562"/>
                  <a:pt x="3231356" y="1618456"/>
                  <a:pt x="3429000" y="165735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321524" y="2650477"/>
            <a:ext cx="144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187605" y="2650477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64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33825" cy="13019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518"/>
            <a:ext cx="3933825" cy="39478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"/>
            <a:ext cx="3928707" cy="62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01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84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lang="en-US" altLang="ja-JP" dirty="0"/>
              <a:t>5</a:t>
            </a:r>
            <a:r>
              <a:rPr kumimoji="1" lang="ja-JP" altLang="en-US" dirty="0" smtClean="0"/>
              <a:t>章 モータの角度制御実験をしよう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2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6189" cy="5097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718"/>
            <a:ext cx="3966189" cy="15068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88" y="881063"/>
            <a:ext cx="1476375" cy="391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426145" y="116469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4553" y="1032403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37316" y="1169455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602608" y="147901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72163" y="1964792"/>
            <a:ext cx="190087" cy="26405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42079" y="4355567"/>
            <a:ext cx="108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55790" y="5181890"/>
            <a:ext cx="144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13487" y="5322743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61128" y="617787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09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8815" b="5883"/>
          <a:stretch/>
        </p:blipFill>
        <p:spPr>
          <a:xfrm>
            <a:off x="4057650" y="85714"/>
            <a:ext cx="3960398" cy="44196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24" y="4510813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689" r="3009"/>
          <a:stretch/>
        </p:blipFill>
        <p:spPr>
          <a:xfrm>
            <a:off x="5973355" y="4505325"/>
            <a:ext cx="2082726" cy="18192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400486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594352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</a:t>
            </a:r>
            <a:r>
              <a:rPr kumimoji="1" lang="en-US" altLang="ja-JP" sz="1000" dirty="0" smtClean="0"/>
              <a:t>2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74565" y="3731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36"/>
          <a:stretch/>
        </p:blipFill>
        <p:spPr>
          <a:xfrm>
            <a:off x="2274676" y="2552978"/>
            <a:ext cx="1615870" cy="390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23874" y="876300"/>
            <a:ext cx="271463" cy="14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>
            <a:stCxn id="2" idx="3"/>
            <a:endCxn id="13" idx="1"/>
          </p:cNvCxnSpPr>
          <p:nvPr/>
        </p:nvCxnSpPr>
        <p:spPr>
          <a:xfrm>
            <a:off x="795337" y="947738"/>
            <a:ext cx="1479339" cy="18004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389854" y="4494695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46979" y="4623283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8639" y="2653226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2446" y="2781814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831" y="2891354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401" y="3019942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45906" y="4539695"/>
            <a:ext cx="14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175" y="2653228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74367" y="2891356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22360" y="571432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0650" y="4754073"/>
            <a:ext cx="98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ただの</a:t>
            </a:r>
            <a:r>
              <a:rPr kumimoji="1" lang="en-US" altLang="ja-JP" sz="1100" dirty="0" smtClean="0"/>
              <a:t>P</a:t>
            </a:r>
            <a:r>
              <a:rPr kumimoji="1" lang="ja-JP" altLang="en-US" sz="1100" dirty="0" smtClean="0"/>
              <a:t>制御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971486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93040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87493" y="1638232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37047" y="1648260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322664" y="1667813"/>
            <a:ext cx="108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78763" y="21655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883355" y="216553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65689" y="23242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68578" y="232429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27597" y="2481729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231968" y="217114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236720" y="233306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231949" y="24854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" y="5104552"/>
            <a:ext cx="3960398" cy="429303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11354" y="511726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87908" y="5248491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85948" y="524849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42507" y="54107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399085" y="540477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037" y="62680"/>
            <a:ext cx="3960398" cy="30224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7672211" y="5471076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539843" y="120484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00052" y="5493059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フリーフォーム 53"/>
          <p:cNvSpPr/>
          <p:nvPr/>
        </p:nvSpPr>
        <p:spPr>
          <a:xfrm>
            <a:off x="4819650" y="1747838"/>
            <a:ext cx="2928938" cy="372427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>
            <a:stCxn id="33" idx="2"/>
          </p:cNvCxnSpPr>
          <p:nvPr/>
        </p:nvCxnSpPr>
        <p:spPr>
          <a:xfrm>
            <a:off x="5376664" y="1739813"/>
            <a:ext cx="0" cy="9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4563276" y="1312844"/>
            <a:ext cx="2881709" cy="418032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097011" y="53846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37873" y="2540463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765714" y="256244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2" name="直線コネクタ 61"/>
          <p:cNvCxnSpPr>
            <a:endCxn id="60" idx="0"/>
          </p:cNvCxnSpPr>
          <p:nvPr/>
        </p:nvCxnSpPr>
        <p:spPr>
          <a:xfrm>
            <a:off x="7444985" y="2562446"/>
            <a:ext cx="135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9" idx="0"/>
          </p:cNvCxnSpPr>
          <p:nvPr/>
        </p:nvCxnSpPr>
        <p:spPr>
          <a:xfrm flipH="1">
            <a:off x="7748588" y="2540463"/>
            <a:ext cx="13522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11563350" y="85714"/>
            <a:ext cx="142875" cy="114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1463338" y="57917"/>
            <a:ext cx="37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= 0.2</a:t>
            </a:r>
            <a:endParaRPr kumimoji="1" lang="ja-JP" altLang="en-US" sz="6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1806237" y="899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34984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444036" y="998838"/>
            <a:ext cx="771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r>
              <a:rPr lang="en-US" altLang="ja-JP" sz="700" dirty="0" smtClean="0"/>
              <a:t>1/4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397639" y="4359461"/>
            <a:ext cx="54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endParaRPr lang="en-US" altLang="ja-JP" sz="700" dirty="0" smtClean="0"/>
          </a:p>
          <a:p>
            <a:pPr algn="ctr"/>
            <a:r>
              <a:rPr lang="en-US" altLang="ja-JP" sz="700" dirty="0" smtClean="0"/>
              <a:t>1/2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6812332" y="4623283"/>
            <a:ext cx="126631" cy="1307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70" idx="1"/>
          </p:cNvCxnSpPr>
          <p:nvPr/>
        </p:nvCxnSpPr>
        <p:spPr>
          <a:xfrm flipH="1">
            <a:off x="9240074" y="1098866"/>
            <a:ext cx="203962" cy="39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11230458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2067205" y="1844589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8226764" y="2010870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0450852" y="2165533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979489" y="2792880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8823425" y="375002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608661" y="5713500"/>
            <a:ext cx="37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制定</a:t>
            </a:r>
            <a:endParaRPr lang="en-US" altLang="ja-JP" sz="700" dirty="0" smtClean="0"/>
          </a:p>
          <a:p>
            <a:r>
              <a:rPr lang="ja-JP" altLang="en-US" sz="700" dirty="0" smtClean="0"/>
              <a:t>時間</a:t>
            </a:r>
            <a:endParaRPr kumimoji="1" lang="ja-JP" altLang="en-US" sz="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ja-JP" altLang="en-US" sz="9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9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900" b="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900" b="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9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ja-JP" altLang="en-US" sz="900" dirty="0"/>
              </a:p>
            </p:txBody>
          </p:sp>
        </mc:Choice>
        <mc:Fallback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7879" b="-7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8716963" y="4830878"/>
            <a:ext cx="18533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60995" y="4674170"/>
            <a:ext cx="16200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137232" y="4845204"/>
            <a:ext cx="90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98966" y="4755204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717263" y="521120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778951" y="578957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8705909" y="6361667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93" name="正方形/長方形 92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1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2524" y="19520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1864" y="19483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66710" y="21044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95762" y="2576614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305662" y="1295504"/>
            <a:ext cx="50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2989" y="1239171"/>
            <a:ext cx="3619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目標</a:t>
            </a:r>
            <a:endParaRPr kumimoji="1" lang="ja-JP" altLang="en-US" sz="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73522" y="4267304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カギ線コネクタ 15"/>
          <p:cNvCxnSpPr>
            <a:stCxn id="14" idx="1"/>
            <a:endCxn id="15" idx="3"/>
          </p:cNvCxnSpPr>
          <p:nvPr/>
        </p:nvCxnSpPr>
        <p:spPr>
          <a:xfrm rot="10800000" flipV="1">
            <a:off x="509522" y="1331504"/>
            <a:ext cx="3796140" cy="2971800"/>
          </a:xfrm>
          <a:prstGeom prst="bentConnector3">
            <a:avLst>
              <a:gd name="adj1" fmla="val 671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04850" y="4253889"/>
            <a:ext cx="50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実際の目標は</a:t>
            </a:r>
            <a:r>
              <a:rPr kumimoji="1" lang="en-US" altLang="ja-JP" sz="800" dirty="0" smtClean="0"/>
              <a:t>30</a:t>
            </a:r>
            <a:endParaRPr kumimoji="1" lang="ja-JP" altLang="en-US" sz="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69885" y="5520713"/>
            <a:ext cx="290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30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21" name="正方形/長方形 20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09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91076" y="143879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86613" y="1114946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574" y="3671414"/>
            <a:ext cx="1537427" cy="4846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829364" y="374652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239" y="3901012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25702" y="4458224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258446" y="3713134"/>
            <a:ext cx="252000" cy="162000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0038" y="4263486"/>
            <a:ext cx="1080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1200" y="4175989"/>
            <a:ext cx="1486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92D050"/>
                </a:solidFill>
              </a:rPr>
              <a:t>伝達関数を簡単に作る関数</a:t>
            </a:r>
            <a:endParaRPr kumimoji="1" lang="ja-JP" altLang="en-US" sz="700" b="1" dirty="0">
              <a:solidFill>
                <a:srgbClr val="92D05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65413" y="4354536"/>
            <a:ext cx="54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30038" y="4354497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7154" y="4449786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4333" y="4394196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開ループ</a:t>
            </a:r>
            <a:endParaRPr kumimoji="1" lang="ja-JP" altLang="en-US" sz="7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80312" y="4498817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閉</a:t>
            </a:r>
            <a:r>
              <a:rPr kumimoji="1" lang="ja-JP" altLang="en-US" sz="700" b="1" dirty="0" smtClean="0"/>
              <a:t>ループ</a:t>
            </a:r>
            <a:endParaRPr kumimoji="1" lang="ja-JP" altLang="en-US" sz="7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86807" y="4608493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ステップ応答</a:t>
            </a:r>
            <a:endParaRPr kumimoji="1" lang="ja-JP" altLang="en-US" sz="7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2862" y="4713161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目的関数</a:t>
            </a:r>
            <a:endParaRPr kumimoji="1" lang="ja-JP" altLang="en-US" sz="700" b="1" dirty="0"/>
          </a:p>
        </p:txBody>
      </p:sp>
      <p:sp>
        <p:nvSpPr>
          <p:cNvPr id="3" name="フリーフォーム 2"/>
          <p:cNvSpPr/>
          <p:nvPr/>
        </p:nvSpPr>
        <p:spPr>
          <a:xfrm>
            <a:off x="914400" y="1651463"/>
            <a:ext cx="4476750" cy="1768011"/>
          </a:xfrm>
          <a:custGeom>
            <a:avLst/>
            <a:gdLst>
              <a:gd name="connsiteX0" fmla="*/ 0 w 4400550"/>
              <a:gd name="connsiteY0" fmla="*/ 1790700 h 1790700"/>
              <a:gd name="connsiteX1" fmla="*/ 404813 w 4400550"/>
              <a:gd name="connsiteY1" fmla="*/ 1657350 h 1790700"/>
              <a:gd name="connsiteX2" fmla="*/ 1495425 w 4400550"/>
              <a:gd name="connsiteY2" fmla="*/ 1576388 h 1790700"/>
              <a:gd name="connsiteX3" fmla="*/ 2424113 w 4400550"/>
              <a:gd name="connsiteY3" fmla="*/ 1609725 h 1790700"/>
              <a:gd name="connsiteX4" fmla="*/ 2947988 w 4400550"/>
              <a:gd name="connsiteY4" fmla="*/ 1609725 h 1790700"/>
              <a:gd name="connsiteX5" fmla="*/ 3124200 w 4400550"/>
              <a:gd name="connsiteY5" fmla="*/ 1538288 h 1790700"/>
              <a:gd name="connsiteX6" fmla="*/ 3167063 w 4400550"/>
              <a:gd name="connsiteY6" fmla="*/ 1385888 h 1790700"/>
              <a:gd name="connsiteX7" fmla="*/ 3157538 w 4400550"/>
              <a:gd name="connsiteY7" fmla="*/ 1071563 h 1790700"/>
              <a:gd name="connsiteX8" fmla="*/ 3105150 w 4400550"/>
              <a:gd name="connsiteY8" fmla="*/ 528638 h 1790700"/>
              <a:gd name="connsiteX9" fmla="*/ 3157538 w 4400550"/>
              <a:gd name="connsiteY9" fmla="*/ 233363 h 1790700"/>
              <a:gd name="connsiteX10" fmla="*/ 3281363 w 4400550"/>
              <a:gd name="connsiteY10" fmla="*/ 95250 h 1790700"/>
              <a:gd name="connsiteX11" fmla="*/ 3462338 w 4400550"/>
              <a:gd name="connsiteY11" fmla="*/ 23813 h 1790700"/>
              <a:gd name="connsiteX12" fmla="*/ 3676650 w 4400550"/>
              <a:gd name="connsiteY12" fmla="*/ 52388 h 1790700"/>
              <a:gd name="connsiteX13" fmla="*/ 4243388 w 4400550"/>
              <a:gd name="connsiteY13" fmla="*/ 52388 h 1790700"/>
              <a:gd name="connsiteX14" fmla="*/ 4400550 w 4400550"/>
              <a:gd name="connsiteY1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0550" h="1790700">
                <a:moveTo>
                  <a:pt x="0" y="1790700"/>
                </a:moveTo>
                <a:cubicBezTo>
                  <a:pt x="77788" y="1741884"/>
                  <a:pt x="155576" y="1693069"/>
                  <a:pt x="404813" y="1657350"/>
                </a:cubicBezTo>
                <a:cubicBezTo>
                  <a:pt x="654051" y="1621631"/>
                  <a:pt x="1158875" y="1584325"/>
                  <a:pt x="1495425" y="1576388"/>
                </a:cubicBezTo>
                <a:cubicBezTo>
                  <a:pt x="1831975" y="1568451"/>
                  <a:pt x="2182019" y="1604169"/>
                  <a:pt x="2424113" y="1609725"/>
                </a:cubicBezTo>
                <a:cubicBezTo>
                  <a:pt x="2666207" y="1615281"/>
                  <a:pt x="2831307" y="1621631"/>
                  <a:pt x="2947988" y="1609725"/>
                </a:cubicBezTo>
                <a:cubicBezTo>
                  <a:pt x="3064669" y="1597819"/>
                  <a:pt x="3087688" y="1575594"/>
                  <a:pt x="3124200" y="1538288"/>
                </a:cubicBezTo>
                <a:cubicBezTo>
                  <a:pt x="3160712" y="1500982"/>
                  <a:pt x="3161507" y="1463675"/>
                  <a:pt x="3167063" y="1385888"/>
                </a:cubicBezTo>
                <a:cubicBezTo>
                  <a:pt x="3172619" y="1308101"/>
                  <a:pt x="3167857" y="1214438"/>
                  <a:pt x="3157538" y="1071563"/>
                </a:cubicBezTo>
                <a:cubicBezTo>
                  <a:pt x="3147219" y="928688"/>
                  <a:pt x="3105150" y="668338"/>
                  <a:pt x="3105150" y="528638"/>
                </a:cubicBezTo>
                <a:cubicBezTo>
                  <a:pt x="3105150" y="388938"/>
                  <a:pt x="3128169" y="305594"/>
                  <a:pt x="3157538" y="233363"/>
                </a:cubicBezTo>
                <a:cubicBezTo>
                  <a:pt x="3186907" y="161132"/>
                  <a:pt x="3230563" y="130175"/>
                  <a:pt x="3281363" y="95250"/>
                </a:cubicBezTo>
                <a:cubicBezTo>
                  <a:pt x="3332163" y="60325"/>
                  <a:pt x="3396457" y="30957"/>
                  <a:pt x="3462338" y="23813"/>
                </a:cubicBezTo>
                <a:cubicBezTo>
                  <a:pt x="3528219" y="16669"/>
                  <a:pt x="3546475" y="47625"/>
                  <a:pt x="3676650" y="52388"/>
                </a:cubicBezTo>
                <a:cubicBezTo>
                  <a:pt x="3806825" y="57150"/>
                  <a:pt x="4122738" y="61119"/>
                  <a:pt x="4243388" y="52388"/>
                </a:cubicBezTo>
                <a:cubicBezTo>
                  <a:pt x="4364038" y="43657"/>
                  <a:pt x="4382294" y="21828"/>
                  <a:pt x="44005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063051" y="1375889"/>
            <a:ext cx="481013" cy="157162"/>
          </a:xfrm>
          <a:custGeom>
            <a:avLst/>
            <a:gdLst>
              <a:gd name="connsiteX0" fmla="*/ 0 w 481013"/>
              <a:gd name="connsiteY0" fmla="*/ 0 h 157162"/>
              <a:gd name="connsiteX1" fmla="*/ 185738 w 481013"/>
              <a:gd name="connsiteY1" fmla="*/ 4762 h 157162"/>
              <a:gd name="connsiteX2" fmla="*/ 419100 w 481013"/>
              <a:gd name="connsiteY2" fmla="*/ 47625 h 157162"/>
              <a:gd name="connsiteX3" fmla="*/ 481013 w 481013"/>
              <a:gd name="connsiteY3" fmla="*/ 157162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3" h="157162">
                <a:moveTo>
                  <a:pt x="0" y="0"/>
                </a:moveTo>
                <a:lnTo>
                  <a:pt x="185738" y="4762"/>
                </a:lnTo>
                <a:cubicBezTo>
                  <a:pt x="255588" y="12699"/>
                  <a:pt x="369888" y="22225"/>
                  <a:pt x="419100" y="47625"/>
                </a:cubicBezTo>
                <a:cubicBezTo>
                  <a:pt x="468312" y="73025"/>
                  <a:pt x="474662" y="115093"/>
                  <a:pt x="481013" y="1571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6362" y="1173391"/>
            <a:ext cx="79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K, T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の初期値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5172076" y="1615504"/>
            <a:ext cx="404813" cy="170434"/>
          </a:xfrm>
          <a:custGeom>
            <a:avLst/>
            <a:gdLst>
              <a:gd name="connsiteX0" fmla="*/ 404813 w 404813"/>
              <a:gd name="connsiteY0" fmla="*/ 9525 h 152400"/>
              <a:gd name="connsiteX1" fmla="*/ 342900 w 404813"/>
              <a:gd name="connsiteY1" fmla="*/ 85725 h 152400"/>
              <a:gd name="connsiteX2" fmla="*/ 142875 w 404813"/>
              <a:gd name="connsiteY2" fmla="*/ 152400 h 152400"/>
              <a:gd name="connsiteX3" fmla="*/ 28575 w 404813"/>
              <a:gd name="connsiteY3" fmla="*/ 85725 h 152400"/>
              <a:gd name="connsiteX4" fmla="*/ 0 w 404813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152400">
                <a:moveTo>
                  <a:pt x="404813" y="9525"/>
                </a:moveTo>
                <a:cubicBezTo>
                  <a:pt x="395684" y="35718"/>
                  <a:pt x="386556" y="61912"/>
                  <a:pt x="342900" y="85725"/>
                </a:cubicBezTo>
                <a:cubicBezTo>
                  <a:pt x="299244" y="109538"/>
                  <a:pt x="195262" y="152400"/>
                  <a:pt x="142875" y="152400"/>
                </a:cubicBezTo>
                <a:cubicBezTo>
                  <a:pt x="90488" y="152400"/>
                  <a:pt x="52387" y="111125"/>
                  <a:pt x="28575" y="85725"/>
                </a:cubicBezTo>
                <a:cubicBezTo>
                  <a:pt x="4762" y="60325"/>
                  <a:pt x="2381" y="3016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32101" y="1700721"/>
            <a:ext cx="638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FF0000"/>
                </a:solidFill>
              </a:rPr>
              <a:t>x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</a:t>
            </a:r>
            <a:r>
              <a:rPr lang="ja-JP" altLang="en-US" sz="800" dirty="0">
                <a:solidFill>
                  <a:srgbClr val="FF0000"/>
                </a:solidFill>
              </a:rPr>
              <a:t>動かす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6474" y="4298762"/>
            <a:ext cx="491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離散化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26023" y="27721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038" y="292476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147372" y="368911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0191" y="36780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932388" y="368613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119083" y="384168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8072" y="415548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472991" y="431139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8" name="正方形/長方形 37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43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8095" cy="626666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7532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09135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08243" y="141849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51507" y="228043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47" y="0"/>
            <a:ext cx="5438095" cy="626666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67186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88789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04790" y="141849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48054" y="228043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30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23964"/>
            <a:ext cx="949235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3" y="2632958"/>
            <a:ext cx="3614057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9330" y="12820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6040" y="43109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604839" y="2252139"/>
            <a:ext cx="2072164" cy="2024585"/>
          </a:xfrm>
          <a:custGeom>
            <a:avLst/>
            <a:gdLst>
              <a:gd name="connsiteX0" fmla="*/ 1828800 w 1962627"/>
              <a:gd name="connsiteY0" fmla="*/ 2072210 h 2072210"/>
              <a:gd name="connsiteX1" fmla="*/ 1938338 w 1962627"/>
              <a:gd name="connsiteY1" fmla="*/ 1543573 h 2072210"/>
              <a:gd name="connsiteX2" fmla="*/ 1900238 w 1962627"/>
              <a:gd name="connsiteY2" fmla="*/ 800623 h 2072210"/>
              <a:gd name="connsiteX3" fmla="*/ 1319213 w 1962627"/>
              <a:gd name="connsiteY3" fmla="*/ 105298 h 2072210"/>
              <a:gd name="connsiteX4" fmla="*/ 0 w 1962627"/>
              <a:gd name="connsiteY4" fmla="*/ 14810 h 20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2627" h="2072210">
                <a:moveTo>
                  <a:pt x="1828800" y="2072210"/>
                </a:moveTo>
                <a:cubicBezTo>
                  <a:pt x="1877616" y="1913857"/>
                  <a:pt x="1926432" y="1755504"/>
                  <a:pt x="1938338" y="1543573"/>
                </a:cubicBezTo>
                <a:cubicBezTo>
                  <a:pt x="1950244" y="1331642"/>
                  <a:pt x="2003426" y="1040335"/>
                  <a:pt x="1900238" y="800623"/>
                </a:cubicBezTo>
                <a:cubicBezTo>
                  <a:pt x="1797050" y="560910"/>
                  <a:pt x="1635919" y="236267"/>
                  <a:pt x="1319213" y="105298"/>
                </a:cubicBezTo>
                <a:cubicBezTo>
                  <a:pt x="1002507" y="-25671"/>
                  <a:pt x="501253" y="-5431"/>
                  <a:pt x="0" y="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9439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87003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17779" y="509268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06641" y="54925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996952" y="2221326"/>
            <a:ext cx="16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285" y="917955"/>
            <a:ext cx="1537427" cy="48468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743827" y="917955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10169" y="1436900"/>
            <a:ext cx="1252630" cy="512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158038" y="1152525"/>
            <a:ext cx="747712" cy="376238"/>
          </a:xfrm>
          <a:custGeom>
            <a:avLst/>
            <a:gdLst>
              <a:gd name="connsiteX0" fmla="*/ 747712 w 747712"/>
              <a:gd name="connsiteY0" fmla="*/ 0 h 376238"/>
              <a:gd name="connsiteX1" fmla="*/ 619125 w 747712"/>
              <a:gd name="connsiteY1" fmla="*/ 171450 h 376238"/>
              <a:gd name="connsiteX2" fmla="*/ 0 w 747712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" h="376238">
                <a:moveTo>
                  <a:pt x="747712" y="0"/>
                </a:moveTo>
                <a:cubicBezTo>
                  <a:pt x="745728" y="54372"/>
                  <a:pt x="743744" y="108744"/>
                  <a:pt x="619125" y="171450"/>
                </a:cubicBezTo>
                <a:cubicBezTo>
                  <a:pt x="494506" y="234156"/>
                  <a:pt x="247253" y="305197"/>
                  <a:pt x="0" y="3762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84134" y="66201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692171" y="770017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325583" y="11602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277101" y="917955"/>
            <a:ext cx="288000" cy="2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119688" y="917955"/>
            <a:ext cx="2157413" cy="1310895"/>
          </a:xfrm>
          <a:custGeom>
            <a:avLst/>
            <a:gdLst>
              <a:gd name="connsiteX0" fmla="*/ 2171700 w 2171700"/>
              <a:gd name="connsiteY0" fmla="*/ 35364 h 1326001"/>
              <a:gd name="connsiteX1" fmla="*/ 1824037 w 2171700"/>
              <a:gd name="connsiteY1" fmla="*/ 2026 h 1326001"/>
              <a:gd name="connsiteX2" fmla="*/ 1314450 w 2171700"/>
              <a:gd name="connsiteY2" fmla="*/ 87751 h 1326001"/>
              <a:gd name="connsiteX3" fmla="*/ 600075 w 2171700"/>
              <a:gd name="connsiteY3" fmla="*/ 373501 h 1326001"/>
              <a:gd name="connsiteX4" fmla="*/ 219075 w 2171700"/>
              <a:gd name="connsiteY4" fmla="*/ 802126 h 1326001"/>
              <a:gd name="connsiteX5" fmla="*/ 0 w 2171700"/>
              <a:gd name="connsiteY5" fmla="*/ 1326001 h 132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1326001">
                <a:moveTo>
                  <a:pt x="2171700" y="35364"/>
                </a:moveTo>
                <a:cubicBezTo>
                  <a:pt x="2069306" y="14329"/>
                  <a:pt x="1966912" y="-6705"/>
                  <a:pt x="1824037" y="2026"/>
                </a:cubicBezTo>
                <a:cubicBezTo>
                  <a:pt x="1681162" y="10757"/>
                  <a:pt x="1518444" y="25838"/>
                  <a:pt x="1314450" y="87751"/>
                </a:cubicBezTo>
                <a:cubicBezTo>
                  <a:pt x="1110456" y="149664"/>
                  <a:pt x="782637" y="254439"/>
                  <a:pt x="600075" y="373501"/>
                </a:cubicBezTo>
                <a:cubicBezTo>
                  <a:pt x="417512" y="492564"/>
                  <a:pt x="319087" y="643376"/>
                  <a:pt x="219075" y="802126"/>
                </a:cubicBezTo>
                <a:cubicBezTo>
                  <a:pt x="119063" y="960876"/>
                  <a:pt x="59531" y="1143438"/>
                  <a:pt x="0" y="13260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55543" y="2943009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35623" y="3455014"/>
            <a:ext cx="288000" cy="1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105334" y="282126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10075" y="2807207"/>
            <a:ext cx="752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b="1" dirty="0" smtClean="0">
                <a:solidFill>
                  <a:srgbClr val="FF0000"/>
                </a:solidFill>
              </a:rPr>
              <a:t>サンプリング周期</a:t>
            </a:r>
            <a:endParaRPr kumimoji="1" lang="ja-JP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666233" y="2221326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397546" y="1453878"/>
            <a:ext cx="8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50"/>
                </a:solidFill>
              </a:rPr>
              <a:t>ただ定周期でサンプルするだけ</a:t>
            </a:r>
            <a:endParaRPr kumimoji="1" lang="ja-JP" altLang="en-US" sz="800" b="1" dirty="0">
              <a:solidFill>
                <a:srgbClr val="00B05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5" name="正方形/長方形 34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75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87500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82851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5813" y="882112"/>
            <a:ext cx="828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2046" y="208226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268259" y="230133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2654" y="465971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8867" y="487878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3370" y="4661764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12412" y="4880837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370" y="2083605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12412" y="2302678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3794" y="6542952"/>
            <a:ext cx="409575" cy="10549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19369" y="6542952"/>
            <a:ext cx="432000" cy="1054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48450" y="854625"/>
            <a:ext cx="14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r>
              <a:rPr kumimoji="1" lang="en-US" altLang="ja-JP" sz="700" dirty="0" smtClean="0"/>
              <a:t>I</a:t>
            </a:r>
            <a:r>
              <a:rPr kumimoji="1" lang="ja-JP" altLang="en-US" sz="700" dirty="0" smtClean="0"/>
              <a:t>　ゲインを大きくして</a:t>
            </a:r>
            <a:endParaRPr kumimoji="1" lang="en-US" altLang="ja-JP" sz="700" dirty="0" smtClean="0"/>
          </a:p>
          <a:p>
            <a:pPr algn="r"/>
            <a:r>
              <a:rPr kumimoji="1" lang="ja-JP" altLang="en-US" sz="700" dirty="0" smtClean="0"/>
              <a:t>振動的にした．</a:t>
            </a:r>
            <a:endParaRPr kumimoji="1" lang="ja-JP" altLang="en-US" sz="7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38912" y="1213622"/>
            <a:ext cx="149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endParaRPr kumimoji="1" lang="en-US" altLang="ja-JP" sz="700" dirty="0" smtClean="0"/>
          </a:p>
          <a:p>
            <a:pPr algn="r"/>
            <a:r>
              <a:rPr kumimoji="1" lang="en-US" altLang="ja-JP" sz="700" dirty="0" smtClean="0"/>
              <a:t>P</a:t>
            </a:r>
            <a:r>
              <a:rPr kumimoji="1" lang="ja-JP" altLang="en-US" sz="700" dirty="0" smtClean="0"/>
              <a:t>　ゲインを大きくして振動を収めた．</a:t>
            </a:r>
            <a:endParaRPr kumimoji="1" lang="ja-JP" altLang="en-US" sz="7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6610350" y="1042988"/>
            <a:ext cx="595313" cy="523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091238" y="1343025"/>
            <a:ext cx="490539" cy="816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5012958" y="1204096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609265" y="1367464"/>
            <a:ext cx="72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34734" y="1048006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185125" y="9043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11089" y="4662385"/>
            <a:ext cx="1027186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9653" y="5150739"/>
            <a:ext cx="1865472" cy="54521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1089" y="4432048"/>
            <a:ext cx="341386" cy="2276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89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10" r="27680"/>
          <a:stretch/>
        </p:blipFill>
        <p:spPr>
          <a:xfrm>
            <a:off x="-2001" y="5495437"/>
            <a:ext cx="1750424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5680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65243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460817" y="445336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510206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096243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3255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5480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004" y="39353"/>
            <a:ext cx="1547813" cy="46659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271713" y="1"/>
            <a:ext cx="1152525" cy="3978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47850" y="904470"/>
            <a:ext cx="147637" cy="13235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3255" y="1069405"/>
            <a:ext cx="1411708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8879" y="47680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23" y="5567538"/>
            <a:ext cx="2193080" cy="1243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1291854" y="4925833"/>
            <a:ext cx="140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  <a:endCxn id="21" idx="0"/>
          </p:cNvCxnSpPr>
          <p:nvPr/>
        </p:nvCxnSpPr>
        <p:spPr>
          <a:xfrm>
            <a:off x="1993854" y="5033833"/>
            <a:ext cx="851109" cy="533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509355" y="4048950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14216" y="424883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3819" y="4049747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78680" y="4249635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196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58335" y="5827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705510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976091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10694" y="89796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6421" y="740336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74095" y="233389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4996" y="4858513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76019" y="499663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226712" y="49226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81110" y="4863412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733960" y="4922311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88344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0070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11796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79087" y="740336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38326" y="741321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579087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45876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579087" y="1103400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6141" y="302189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266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10449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92621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581202" y="18482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69783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21626" y="1848233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476740" y="1960010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45734" y="25910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814" y="2755814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012" y="130140"/>
            <a:ext cx="1492644" cy="566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3124635" y="705394"/>
            <a:ext cx="553591" cy="1384663"/>
          </a:xfrm>
          <a:custGeom>
            <a:avLst/>
            <a:gdLst>
              <a:gd name="connsiteX0" fmla="*/ 543415 w 553591"/>
              <a:gd name="connsiteY0" fmla="*/ 0 h 1384663"/>
              <a:gd name="connsiteX1" fmla="*/ 480714 w 553591"/>
              <a:gd name="connsiteY1" fmla="*/ 935301 h 1384663"/>
              <a:gd name="connsiteX2" fmla="*/ 0 w 553591"/>
              <a:gd name="connsiteY2" fmla="*/ 1384663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591" h="1384663">
                <a:moveTo>
                  <a:pt x="543415" y="0"/>
                </a:moveTo>
                <a:cubicBezTo>
                  <a:pt x="557349" y="352262"/>
                  <a:pt x="571283" y="704524"/>
                  <a:pt x="480714" y="935301"/>
                </a:cubicBezTo>
                <a:cubicBezTo>
                  <a:pt x="390145" y="1166078"/>
                  <a:pt x="195072" y="1275370"/>
                  <a:pt x="0" y="13846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0774" y="12065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9066" y="104806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70219" y="400289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776725" y="2628274"/>
            <a:ext cx="1552361" cy="635736"/>
            <a:chOff x="5679731" y="3385893"/>
            <a:chExt cx="1715139" cy="702398"/>
          </a:xfrm>
        </p:grpSpPr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31" y="3385893"/>
              <a:ext cx="1463040" cy="70239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7789" y="3385893"/>
              <a:ext cx="377081" cy="70239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6791385" y="2626570"/>
            <a:ext cx="1491250" cy="6332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661136" y="3262539"/>
            <a:ext cx="1399262" cy="517289"/>
          </a:xfrm>
          <a:custGeom>
            <a:avLst/>
            <a:gdLst>
              <a:gd name="connsiteX0" fmla="*/ 9374 w 1399262"/>
              <a:gd name="connsiteY0" fmla="*/ 0 h 517289"/>
              <a:gd name="connsiteX1" fmla="*/ 25049 w 1399262"/>
              <a:gd name="connsiteY1" fmla="*/ 167205 h 517289"/>
              <a:gd name="connsiteX2" fmla="*/ 223605 w 1399262"/>
              <a:gd name="connsiteY2" fmla="*/ 271708 h 517289"/>
              <a:gd name="connsiteX3" fmla="*/ 500537 w 1399262"/>
              <a:gd name="connsiteY3" fmla="*/ 334409 h 517289"/>
              <a:gd name="connsiteX4" fmla="*/ 934224 w 1399262"/>
              <a:gd name="connsiteY4" fmla="*/ 465038 h 517289"/>
              <a:gd name="connsiteX5" fmla="*/ 1273858 w 1399262"/>
              <a:gd name="connsiteY5" fmla="*/ 480713 h 517289"/>
              <a:gd name="connsiteX6" fmla="*/ 1399262 w 1399262"/>
              <a:gd name="connsiteY6" fmla="*/ 517289 h 51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9262" h="517289">
                <a:moveTo>
                  <a:pt x="9374" y="0"/>
                </a:moveTo>
                <a:cubicBezTo>
                  <a:pt x="-641" y="60960"/>
                  <a:pt x="-10656" y="121920"/>
                  <a:pt x="25049" y="167205"/>
                </a:cubicBezTo>
                <a:cubicBezTo>
                  <a:pt x="60754" y="212490"/>
                  <a:pt x="144357" y="243841"/>
                  <a:pt x="223605" y="271708"/>
                </a:cubicBezTo>
                <a:cubicBezTo>
                  <a:pt x="302853" y="299575"/>
                  <a:pt x="382101" y="302187"/>
                  <a:pt x="500537" y="334409"/>
                </a:cubicBezTo>
                <a:cubicBezTo>
                  <a:pt x="618974" y="366631"/>
                  <a:pt x="805337" y="440654"/>
                  <a:pt x="934224" y="465038"/>
                </a:cubicBezTo>
                <a:cubicBezTo>
                  <a:pt x="1063111" y="489422"/>
                  <a:pt x="1196352" y="472005"/>
                  <a:pt x="1273858" y="480713"/>
                </a:cubicBezTo>
                <a:cubicBezTo>
                  <a:pt x="1351364" y="489421"/>
                  <a:pt x="1375313" y="503355"/>
                  <a:pt x="1399262" y="51728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49890" y="693306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484" y="4305687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9230" y="2426728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29334" y="1802274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57389" y="1802274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7228" y="1955316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68144" y="1956233"/>
            <a:ext cx="1728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14568" y="6888596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74230" y="7052751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46205" y="7518659"/>
            <a:ext cx="9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7534" y="768074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55502" y="259643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608052" y="259643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25" y="2754595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4344" y="2755812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95935" y="5380864"/>
            <a:ext cx="72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367870" y="4117680"/>
            <a:ext cx="180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blipFill rotWithShape="0">
                <a:blip r:embed="rId12"/>
                <a:stretch>
                  <a:fillRect l="-2752" r="-1835"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blipFill rotWithShape="0">
                <a:blip r:embed="rId13"/>
                <a:stretch>
                  <a:fillRect l="-2632" r="-5263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矢印コネクタ 50"/>
          <p:cNvCxnSpPr/>
          <p:nvPr/>
        </p:nvCxnSpPr>
        <p:spPr>
          <a:xfrm>
            <a:off x="827482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822082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>
            <a:off x="8036376" y="6734024"/>
            <a:ext cx="18445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>
            <a:stCxn id="48" idx="1"/>
            <a:endCxn id="53" idx="4"/>
          </p:cNvCxnSpPr>
          <p:nvPr/>
        </p:nvCxnSpPr>
        <p:spPr>
          <a:xfrm rot="10800000">
            <a:off x="8247829" y="6761024"/>
            <a:ext cx="192641" cy="34422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922998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カギ線コネクタ 61"/>
          <p:cNvCxnSpPr>
            <a:stCxn id="59" idx="4"/>
            <a:endCxn id="48" idx="3"/>
          </p:cNvCxnSpPr>
          <p:nvPr/>
        </p:nvCxnSpPr>
        <p:spPr>
          <a:xfrm rot="5400000">
            <a:off x="8995127" y="6852384"/>
            <a:ext cx="353832" cy="15188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8983496" y="6733412"/>
            <a:ext cx="412123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9372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249230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blipFill rotWithShape="0">
                <a:blip r:embed="rId14"/>
                <a:stretch>
                  <a:fillRect l="-4918" r="-3279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blipFill rotWithShape="0">
                <a:blip r:embed="rId15"/>
                <a:stretch>
                  <a:fillRect l="-2667" r="-6667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矢印コネクタ 69"/>
          <p:cNvCxnSpPr/>
          <p:nvPr/>
        </p:nvCxnSpPr>
        <p:spPr>
          <a:xfrm>
            <a:off x="966930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円/楕円 70"/>
          <p:cNvSpPr/>
          <p:nvPr/>
        </p:nvSpPr>
        <p:spPr>
          <a:xfrm>
            <a:off x="961530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9421812" y="6734024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68" idx="1"/>
            <a:endCxn id="71" idx="4"/>
          </p:cNvCxnSpPr>
          <p:nvPr/>
        </p:nvCxnSpPr>
        <p:spPr>
          <a:xfrm rot="10800000">
            <a:off x="9642308" y="6761025"/>
            <a:ext cx="349804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0371467" y="6734024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/>
          <p:cNvCxnSpPr>
            <a:stCxn id="74" idx="4"/>
            <a:endCxn id="68" idx="3"/>
          </p:cNvCxnSpPr>
          <p:nvPr/>
        </p:nvCxnSpPr>
        <p:spPr>
          <a:xfrm rot="5400000">
            <a:off x="10215530" y="6887965"/>
            <a:ext cx="563491" cy="290385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948820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607769" y="6753217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8824" r="-5882" b="-136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/>
          <p:cNvSpPr/>
          <p:nvPr/>
        </p:nvSpPr>
        <p:spPr>
          <a:xfrm>
            <a:off x="1062446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0529305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カギ線コネクタ 83"/>
          <p:cNvCxnSpPr>
            <a:stCxn id="83" idx="4"/>
            <a:endCxn id="80" idx="3"/>
          </p:cNvCxnSpPr>
          <p:nvPr/>
        </p:nvCxnSpPr>
        <p:spPr>
          <a:xfrm rot="5400000">
            <a:off x="10271071" y="6750190"/>
            <a:ext cx="275013" cy="277457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1"/>
          </p:cNvCxnSpPr>
          <p:nvPr/>
        </p:nvCxnSpPr>
        <p:spPr>
          <a:xfrm flipH="1" flipV="1">
            <a:off x="9842287" y="7020880"/>
            <a:ext cx="232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endCxn id="71" idx="5"/>
          </p:cNvCxnSpPr>
          <p:nvPr/>
        </p:nvCxnSpPr>
        <p:spPr>
          <a:xfrm flipH="1" flipV="1">
            <a:off x="9661400" y="6753116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9686687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blipFill rotWithShape="0">
                <a:blip r:embed="rId17"/>
                <a:stretch>
                  <a:fillRect l="-13636" r="-454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blipFill rotWithShape="0">
                <a:blip r:embed="rId18"/>
                <a:stretch>
                  <a:fillRect l="-2667" r="-6667" b="-15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矢印コネクタ 102"/>
          <p:cNvCxnSpPr/>
          <p:nvPr/>
        </p:nvCxnSpPr>
        <p:spPr>
          <a:xfrm>
            <a:off x="11075955" y="6734220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1021955" y="6707220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矢印コネクタ 104"/>
          <p:cNvCxnSpPr/>
          <p:nvPr/>
        </p:nvCxnSpPr>
        <p:spPr>
          <a:xfrm>
            <a:off x="10828459" y="6734220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stCxn id="101" idx="1"/>
            <a:endCxn id="104" idx="4"/>
          </p:cNvCxnSpPr>
          <p:nvPr/>
        </p:nvCxnSpPr>
        <p:spPr>
          <a:xfrm rot="10800000">
            <a:off x="11048956" y="6761221"/>
            <a:ext cx="445251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11778114" y="6734220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カギ線コネクタ 107"/>
          <p:cNvCxnSpPr>
            <a:stCxn id="112" idx="4"/>
            <a:endCxn id="101" idx="3"/>
          </p:cNvCxnSpPr>
          <p:nvPr/>
        </p:nvCxnSpPr>
        <p:spPr>
          <a:xfrm rot="5400000">
            <a:off x="11550829" y="6816813"/>
            <a:ext cx="563491" cy="43308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10894848" y="6684919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1014416" y="6753413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blipFill rotWithShape="0">
                <a:blip r:embed="rId19"/>
                <a:stretch>
                  <a:fillRect l="-4110" r="-274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円/楕円 111"/>
          <p:cNvSpPr/>
          <p:nvPr/>
        </p:nvSpPr>
        <p:spPr>
          <a:xfrm>
            <a:off x="12031114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11935952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カギ線コネクタ 113"/>
          <p:cNvCxnSpPr>
            <a:stCxn id="113" idx="4"/>
            <a:endCxn id="111" idx="3"/>
          </p:cNvCxnSpPr>
          <p:nvPr/>
        </p:nvCxnSpPr>
        <p:spPr>
          <a:xfrm rot="5400000">
            <a:off x="11725442" y="6798110"/>
            <a:ext cx="275013" cy="18200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 flipV="1">
            <a:off x="11248934" y="7021077"/>
            <a:ext cx="9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>
            <a:endCxn id="104" idx="5"/>
          </p:cNvCxnSpPr>
          <p:nvPr/>
        </p:nvCxnSpPr>
        <p:spPr>
          <a:xfrm flipH="1" flipV="1">
            <a:off x="11068047" y="6753312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11093334" y="6671220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8537549" y="6320136"/>
            <a:ext cx="40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PID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943702" y="6112641"/>
            <a:ext cx="226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外乱抑圧特性のブロック線図</a:t>
            </a:r>
            <a:endParaRPr kumimoji="1" lang="en-US" altLang="ja-JP" sz="1200" dirty="0" smtClean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98005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PI-D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1293433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I-</a:t>
            </a:r>
            <a:r>
              <a:rPr kumimoji="1" lang="en-US" altLang="ja-JP" sz="1200" dirty="0" smtClean="0"/>
              <a:t>PD</a:t>
            </a:r>
          </a:p>
        </p:txBody>
      </p:sp>
      <p:sp>
        <p:nvSpPr>
          <p:cNvPr id="123" name="フリーフォーム 122"/>
          <p:cNvSpPr/>
          <p:nvPr/>
        </p:nvSpPr>
        <p:spPr>
          <a:xfrm>
            <a:off x="9164901" y="6466954"/>
            <a:ext cx="668818" cy="111501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9150008" y="6376952"/>
            <a:ext cx="2196000" cy="139644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204832" y="6445066"/>
            <a:ext cx="440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同じ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800" dirty="0"/>
                            <m:t> 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800" dirty="0" smtClean="0"/>
              </a:p>
            </p:txBody>
          </p:sp>
        </mc:Choice>
        <mc:Fallback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blipFill rotWithShape="0">
                <a:blip r:embed="rId20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856" y="7450962"/>
            <a:ext cx="1555750" cy="438151"/>
          </a:xfrm>
          <a:prstGeom prst="rect">
            <a:avLst/>
          </a:prstGeom>
        </p:spPr>
      </p:pic>
      <p:sp>
        <p:nvSpPr>
          <p:cNvPr id="128" name="フリーフォーム 127"/>
          <p:cNvSpPr/>
          <p:nvPr/>
        </p:nvSpPr>
        <p:spPr>
          <a:xfrm>
            <a:off x="8259649" y="7170420"/>
            <a:ext cx="107111" cy="403860"/>
          </a:xfrm>
          <a:custGeom>
            <a:avLst/>
            <a:gdLst>
              <a:gd name="connsiteX0" fmla="*/ 107111 w 107111"/>
              <a:gd name="connsiteY0" fmla="*/ 0 h 403860"/>
              <a:gd name="connsiteX1" fmla="*/ 431 w 107111"/>
              <a:gd name="connsiteY1" fmla="*/ 182880 h 403860"/>
              <a:gd name="connsiteX2" fmla="*/ 76631 w 107111"/>
              <a:gd name="connsiteY2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1" h="403860">
                <a:moveTo>
                  <a:pt x="107111" y="0"/>
                </a:moveTo>
                <a:cubicBezTo>
                  <a:pt x="56311" y="57785"/>
                  <a:pt x="5511" y="115570"/>
                  <a:pt x="431" y="182880"/>
                </a:cubicBezTo>
                <a:cubicBezTo>
                  <a:pt x="-4649" y="250190"/>
                  <a:pt x="35991" y="327025"/>
                  <a:pt x="76631" y="40386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40646" y="6473792"/>
            <a:ext cx="1800000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55690" y="7440401"/>
            <a:ext cx="1459122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497274" y="261146"/>
            <a:ext cx="1661103" cy="1638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1422380" y="1912620"/>
            <a:ext cx="816504" cy="5775960"/>
          </a:xfrm>
          <a:custGeom>
            <a:avLst/>
            <a:gdLst>
              <a:gd name="connsiteX0" fmla="*/ 731520 w 816504"/>
              <a:gd name="connsiteY0" fmla="*/ 0 h 5775960"/>
              <a:gd name="connsiteX1" fmla="*/ 777240 w 816504"/>
              <a:gd name="connsiteY1" fmla="*/ 4251960 h 5775960"/>
              <a:gd name="connsiteX2" fmla="*/ 815340 w 816504"/>
              <a:gd name="connsiteY2" fmla="*/ 5242560 h 5775960"/>
              <a:gd name="connsiteX3" fmla="*/ 731520 w 816504"/>
              <a:gd name="connsiteY3" fmla="*/ 5501640 h 5775960"/>
              <a:gd name="connsiteX4" fmla="*/ 571500 w 816504"/>
              <a:gd name="connsiteY4" fmla="*/ 5676900 h 5775960"/>
              <a:gd name="connsiteX5" fmla="*/ 289560 w 816504"/>
              <a:gd name="connsiteY5" fmla="*/ 5753100 h 5775960"/>
              <a:gd name="connsiteX6" fmla="*/ 0 w 816504"/>
              <a:gd name="connsiteY6" fmla="*/ 5775960 h 577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504" h="5775960">
                <a:moveTo>
                  <a:pt x="731520" y="0"/>
                </a:moveTo>
                <a:cubicBezTo>
                  <a:pt x="747395" y="1689100"/>
                  <a:pt x="763270" y="3378200"/>
                  <a:pt x="777240" y="4251960"/>
                </a:cubicBezTo>
                <a:cubicBezTo>
                  <a:pt x="791210" y="5125720"/>
                  <a:pt x="822960" y="5034280"/>
                  <a:pt x="815340" y="5242560"/>
                </a:cubicBezTo>
                <a:cubicBezTo>
                  <a:pt x="807720" y="5450840"/>
                  <a:pt x="772160" y="5429250"/>
                  <a:pt x="731520" y="5501640"/>
                </a:cubicBezTo>
                <a:cubicBezTo>
                  <a:pt x="690880" y="5574030"/>
                  <a:pt x="645160" y="5634990"/>
                  <a:pt x="571500" y="5676900"/>
                </a:cubicBezTo>
                <a:cubicBezTo>
                  <a:pt x="497840" y="5718810"/>
                  <a:pt x="384810" y="5736590"/>
                  <a:pt x="289560" y="5753100"/>
                </a:cubicBezTo>
                <a:cubicBezTo>
                  <a:pt x="194310" y="5769610"/>
                  <a:pt x="97155" y="5772785"/>
                  <a:pt x="0" y="57759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2026920" y="6903720"/>
            <a:ext cx="7978140" cy="1127829"/>
          </a:xfrm>
          <a:custGeom>
            <a:avLst/>
            <a:gdLst>
              <a:gd name="connsiteX0" fmla="*/ 0 w 7978140"/>
              <a:gd name="connsiteY0" fmla="*/ 0 h 1127829"/>
              <a:gd name="connsiteX1" fmla="*/ 670560 w 7978140"/>
              <a:gd name="connsiteY1" fmla="*/ 137160 h 1127829"/>
              <a:gd name="connsiteX2" fmla="*/ 1028700 w 7978140"/>
              <a:gd name="connsiteY2" fmla="*/ 472440 h 1127829"/>
              <a:gd name="connsiteX3" fmla="*/ 1272540 w 7978140"/>
              <a:gd name="connsiteY3" fmla="*/ 777240 h 1127829"/>
              <a:gd name="connsiteX4" fmla="*/ 1546860 w 7978140"/>
              <a:gd name="connsiteY4" fmla="*/ 1021080 h 1127829"/>
              <a:gd name="connsiteX5" fmla="*/ 1958340 w 7978140"/>
              <a:gd name="connsiteY5" fmla="*/ 1082040 h 1127829"/>
              <a:gd name="connsiteX6" fmla="*/ 2438400 w 7978140"/>
              <a:gd name="connsiteY6" fmla="*/ 1112520 h 1127829"/>
              <a:gd name="connsiteX7" fmla="*/ 3048000 w 7978140"/>
              <a:gd name="connsiteY7" fmla="*/ 1112520 h 1127829"/>
              <a:gd name="connsiteX8" fmla="*/ 3566160 w 7978140"/>
              <a:gd name="connsiteY8" fmla="*/ 1127760 h 1127829"/>
              <a:gd name="connsiteX9" fmla="*/ 4168140 w 7978140"/>
              <a:gd name="connsiteY9" fmla="*/ 1112520 h 1127829"/>
              <a:gd name="connsiteX10" fmla="*/ 5029200 w 7978140"/>
              <a:gd name="connsiteY10" fmla="*/ 1127760 h 1127829"/>
              <a:gd name="connsiteX11" fmla="*/ 6347460 w 7978140"/>
              <a:gd name="connsiteY11" fmla="*/ 1104900 h 1127829"/>
              <a:gd name="connsiteX12" fmla="*/ 7117080 w 7978140"/>
              <a:gd name="connsiteY12" fmla="*/ 1104900 h 1127829"/>
              <a:gd name="connsiteX13" fmla="*/ 7620000 w 7978140"/>
              <a:gd name="connsiteY13" fmla="*/ 1112520 h 1127829"/>
              <a:gd name="connsiteX14" fmla="*/ 7978140 w 7978140"/>
              <a:gd name="connsiteY14" fmla="*/ 1005840 h 11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8140" h="1127829">
                <a:moveTo>
                  <a:pt x="0" y="0"/>
                </a:moveTo>
                <a:cubicBezTo>
                  <a:pt x="249555" y="29210"/>
                  <a:pt x="499110" y="58420"/>
                  <a:pt x="670560" y="137160"/>
                </a:cubicBezTo>
                <a:cubicBezTo>
                  <a:pt x="842010" y="215900"/>
                  <a:pt x="928370" y="365760"/>
                  <a:pt x="1028700" y="472440"/>
                </a:cubicBezTo>
                <a:cubicBezTo>
                  <a:pt x="1129030" y="579120"/>
                  <a:pt x="1186180" y="685800"/>
                  <a:pt x="1272540" y="777240"/>
                </a:cubicBezTo>
                <a:cubicBezTo>
                  <a:pt x="1358900" y="868680"/>
                  <a:pt x="1432560" y="970280"/>
                  <a:pt x="1546860" y="1021080"/>
                </a:cubicBezTo>
                <a:cubicBezTo>
                  <a:pt x="1661160" y="1071880"/>
                  <a:pt x="1809750" y="1066800"/>
                  <a:pt x="1958340" y="1082040"/>
                </a:cubicBezTo>
                <a:cubicBezTo>
                  <a:pt x="2106930" y="1097280"/>
                  <a:pt x="2256790" y="1107440"/>
                  <a:pt x="2438400" y="1112520"/>
                </a:cubicBezTo>
                <a:cubicBezTo>
                  <a:pt x="2620010" y="1117600"/>
                  <a:pt x="2860040" y="1109980"/>
                  <a:pt x="3048000" y="1112520"/>
                </a:cubicBezTo>
                <a:cubicBezTo>
                  <a:pt x="3235960" y="1115060"/>
                  <a:pt x="3379470" y="1127760"/>
                  <a:pt x="3566160" y="1127760"/>
                </a:cubicBezTo>
                <a:cubicBezTo>
                  <a:pt x="3752850" y="1127760"/>
                  <a:pt x="3924300" y="1112520"/>
                  <a:pt x="4168140" y="1112520"/>
                </a:cubicBezTo>
                <a:cubicBezTo>
                  <a:pt x="4411980" y="1112520"/>
                  <a:pt x="4665980" y="1129030"/>
                  <a:pt x="5029200" y="1127760"/>
                </a:cubicBezTo>
                <a:cubicBezTo>
                  <a:pt x="5392420" y="1126490"/>
                  <a:pt x="5999480" y="1108710"/>
                  <a:pt x="6347460" y="1104900"/>
                </a:cubicBezTo>
                <a:cubicBezTo>
                  <a:pt x="6695440" y="1101090"/>
                  <a:pt x="7117080" y="1104900"/>
                  <a:pt x="7117080" y="1104900"/>
                </a:cubicBezTo>
                <a:cubicBezTo>
                  <a:pt x="7329170" y="1106170"/>
                  <a:pt x="7476490" y="1129030"/>
                  <a:pt x="7620000" y="1112520"/>
                </a:cubicBezTo>
                <a:cubicBezTo>
                  <a:pt x="7763510" y="1096010"/>
                  <a:pt x="7870825" y="1050925"/>
                  <a:pt x="7978140" y="10058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/>
          <p:cNvCxnSpPr/>
          <p:nvPr/>
        </p:nvCxnSpPr>
        <p:spPr>
          <a:xfrm>
            <a:off x="3970577" y="2257261"/>
            <a:ext cx="41956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/>
          <p:cNvSpPr/>
          <p:nvPr/>
        </p:nvSpPr>
        <p:spPr>
          <a:xfrm>
            <a:off x="10088507" y="6968755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003932" y="7273889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0224218" y="7202293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1490906" y="7202610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342158" y="6965920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588234" y="6965920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109240" y="712392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102890" y="3681505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3891298" y="461011"/>
            <a:ext cx="144503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kumimoji="1" lang="ja-JP" altLang="en-US" sz="650" dirty="0" smtClean="0"/>
              <a:t>過渡応答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出力をそのまま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するので，</a:t>
            </a:r>
            <a:endParaRPr kumimoji="1"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単純に入力から</a:t>
            </a:r>
            <a:r>
              <a:rPr lang="ja-JP" altLang="en-US" sz="650" dirty="0" smtClean="0">
                <a:solidFill>
                  <a:srgbClr val="00B0F0"/>
                </a:solidFill>
              </a:rPr>
              <a:t>引かれるだけ．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>
                <a:solidFill>
                  <a:srgbClr val="00B0F0"/>
                </a:solidFill>
              </a:rPr>
              <a:t>す</a:t>
            </a:r>
            <a:r>
              <a:rPr lang="ja-JP" altLang="en-US" sz="650" dirty="0" smtClean="0">
                <a:solidFill>
                  <a:srgbClr val="00B0F0"/>
                </a:solidFill>
              </a:rPr>
              <a:t>ると目標からずれるけど，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FF0000"/>
                </a:solidFill>
              </a:rPr>
              <a:t>それは偏差側の</a:t>
            </a:r>
            <a:r>
              <a:rPr lang="en-US" altLang="ja-JP" sz="650" dirty="0" smtClean="0">
                <a:solidFill>
                  <a:srgbClr val="FF0000"/>
                </a:solidFill>
              </a:rPr>
              <a:t>FB</a:t>
            </a:r>
            <a:r>
              <a:rPr lang="ja-JP" altLang="en-US" sz="650" dirty="0">
                <a:solidFill>
                  <a:srgbClr val="FF0000"/>
                </a:solidFill>
              </a:rPr>
              <a:t>で</a:t>
            </a:r>
            <a:r>
              <a:rPr lang="ja-JP" altLang="en-US" sz="650" dirty="0" smtClean="0">
                <a:solidFill>
                  <a:srgbClr val="FF0000"/>
                </a:solidFill>
              </a:rPr>
              <a:t>補正される．</a:t>
            </a:r>
            <a:endParaRPr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 smtClean="0"/>
              <a:t>この辺の挙動の違いが，</a:t>
            </a:r>
            <a:endParaRPr lang="en-US" altLang="ja-JP" sz="650" dirty="0" smtClean="0"/>
          </a:p>
          <a:p>
            <a:r>
              <a:rPr lang="ja-JP" altLang="en-US" sz="650" dirty="0" smtClean="0"/>
              <a:t>応答特性の違いに表れる．</a:t>
            </a:r>
            <a:endParaRPr kumimoji="1" lang="ja-JP" altLang="en-US" sz="650" dirty="0"/>
          </a:p>
        </p:txBody>
      </p:sp>
      <p:sp>
        <p:nvSpPr>
          <p:cNvPr id="146" name="正方形/長方形 145"/>
          <p:cNvSpPr/>
          <p:nvPr/>
        </p:nvSpPr>
        <p:spPr>
          <a:xfrm>
            <a:off x="6335198" y="935835"/>
            <a:ext cx="288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259483" y="3900468"/>
            <a:ext cx="396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89239" y="552421"/>
            <a:ext cx="14032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lang="ja-JP" altLang="en-US" sz="650" dirty="0" smtClean="0"/>
              <a:t>定常時の</a:t>
            </a:r>
            <a:r>
              <a:rPr kumimoji="1" lang="ja-JP" altLang="en-US" sz="650" dirty="0" smtClean="0"/>
              <a:t>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en-US" altLang="ja-JP" sz="650" dirty="0" smtClean="0">
                <a:solidFill>
                  <a:srgbClr val="00B0F0"/>
                </a:solidFill>
              </a:rPr>
              <a:t>d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0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から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になると，</a:t>
            </a:r>
            <a:r>
              <a:rPr lang="ja-JP" altLang="en-US" sz="650" dirty="0" smtClean="0">
                <a:solidFill>
                  <a:srgbClr val="00B0F0"/>
                </a:solidFill>
              </a:rPr>
              <a:t>マイナー側は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>
                <a:solidFill>
                  <a:srgbClr val="00B0F0"/>
                </a:solidFill>
              </a:rPr>
              <a:t>直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で負の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err="1" smtClean="0">
                <a:solidFill>
                  <a:srgbClr val="00B0F0"/>
                </a:solidFill>
              </a:rPr>
              <a:t>．</a:t>
            </a:r>
            <a:r>
              <a:rPr lang="ja-JP" altLang="en-US" sz="650" dirty="0" smtClean="0">
                <a:solidFill>
                  <a:srgbClr val="00B0F0"/>
                </a:solidFill>
              </a:rPr>
              <a:t>実質は，定常状態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00B0F0"/>
                </a:solidFill>
              </a:rPr>
              <a:t>からのずれの分が</a:t>
            </a:r>
            <a:r>
              <a:rPr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smtClean="0">
                <a:solidFill>
                  <a:srgbClr val="00B0F0"/>
                </a:solidFill>
              </a:rPr>
              <a:t>にかかる．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メジャー側は偏差への影響の分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err="1" smtClean="0">
                <a:solidFill>
                  <a:srgbClr val="FF0000"/>
                </a:solidFill>
              </a:rPr>
              <a:t>．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こちらも，実質は定常状態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からのずれの分が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される．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/>
              <a:t>よって</a:t>
            </a:r>
            <a:r>
              <a:rPr lang="ja-JP" altLang="en-US" sz="650" dirty="0" smtClean="0"/>
              <a:t>，外乱抑圧特性は，</a:t>
            </a:r>
            <a:endParaRPr lang="en-US" altLang="ja-JP" sz="650" dirty="0" smtClean="0"/>
          </a:p>
          <a:p>
            <a:r>
              <a:rPr lang="ja-JP" altLang="en-US" sz="650" dirty="0" smtClean="0"/>
              <a:t>目標が</a:t>
            </a:r>
            <a:r>
              <a:rPr lang="en-US" altLang="ja-JP" sz="650" dirty="0" smtClean="0"/>
              <a:t>0</a:t>
            </a:r>
            <a:r>
              <a:rPr lang="ja-JP" altLang="en-US" sz="650" dirty="0" smtClean="0"/>
              <a:t>の時と同じように働く．</a:t>
            </a:r>
            <a:endParaRPr kumimoji="1" lang="en-US" altLang="ja-JP" sz="650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5138192" y="584199"/>
            <a:ext cx="202237" cy="320675"/>
          </a:xfrm>
          <a:custGeom>
            <a:avLst/>
            <a:gdLst>
              <a:gd name="connsiteX0" fmla="*/ 0 w 259947"/>
              <a:gd name="connsiteY0" fmla="*/ 311150 h 311150"/>
              <a:gd name="connsiteX1" fmla="*/ 165100 w 259947"/>
              <a:gd name="connsiteY1" fmla="*/ 250825 h 311150"/>
              <a:gd name="connsiteX2" fmla="*/ 254000 w 259947"/>
              <a:gd name="connsiteY2" fmla="*/ 149225 h 311150"/>
              <a:gd name="connsiteX3" fmla="*/ 244475 w 259947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947" h="311150">
                <a:moveTo>
                  <a:pt x="0" y="311150"/>
                </a:moveTo>
                <a:cubicBezTo>
                  <a:pt x="61383" y="294481"/>
                  <a:pt x="122767" y="277813"/>
                  <a:pt x="165100" y="250825"/>
                </a:cubicBezTo>
                <a:cubicBezTo>
                  <a:pt x="207433" y="223837"/>
                  <a:pt x="240771" y="191029"/>
                  <a:pt x="254000" y="149225"/>
                </a:cubicBezTo>
                <a:cubicBezTo>
                  <a:pt x="267229" y="107421"/>
                  <a:pt x="255852" y="53710"/>
                  <a:pt x="2444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/>
          <p:cNvCxnSpPr/>
          <p:nvPr/>
        </p:nvCxnSpPr>
        <p:spPr>
          <a:xfrm>
            <a:off x="5273884" y="561946"/>
            <a:ext cx="79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6610352" y="564356"/>
            <a:ext cx="216000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フリーフォーム 154"/>
          <p:cNvSpPr/>
          <p:nvPr/>
        </p:nvSpPr>
        <p:spPr>
          <a:xfrm>
            <a:off x="6649961" y="3533202"/>
            <a:ext cx="169922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5234261" y="3520473"/>
            <a:ext cx="180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正方形/長方形 156"/>
          <p:cNvSpPr/>
          <p:nvPr/>
        </p:nvSpPr>
        <p:spPr>
          <a:xfrm>
            <a:off x="4540345" y="71239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222012" y="908049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3981997" y="110705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242154" y="80274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4154" y="89822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314154" y="11932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421149" y="129657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591212" y="12959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391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903" y="1125309"/>
            <a:ext cx="2024138" cy="210177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873219" y="72629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27874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29306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05281" y="134542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74287" y="165260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1787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28871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622090" y="1807156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293602" y="1804930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469490" y="180493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799386" y="180493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717376" y="1965068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471574" y="19626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1470" y="196268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648470" y="3379349"/>
            <a:ext cx="68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2026" y="337934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067343" y="689612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4449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261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71862" y="476271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77480" y="964290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673593" y="838404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332" y="1147748"/>
            <a:ext cx="2038518" cy="190501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/>
          <a:srcRect l="7533" t="42957" r="5032"/>
          <a:stretch/>
        </p:blipFill>
        <p:spPr>
          <a:xfrm>
            <a:off x="8083548" y="3094252"/>
            <a:ext cx="2066714" cy="193494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640663" y="1967461"/>
            <a:ext cx="125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</a:t>
            </a:r>
            <a:endParaRPr lang="en-US" altLang="ja-JP" sz="700" dirty="0" smtClean="0"/>
          </a:p>
          <a:p>
            <a:r>
              <a:rPr kumimoji="1" lang="ja-JP" altLang="en-US" sz="700" dirty="0"/>
              <a:t>入れる前</a:t>
            </a:r>
            <a:r>
              <a:rPr kumimoji="1" lang="ja-JP" altLang="en-US" sz="700" dirty="0" smtClean="0"/>
              <a:t>は，遅い</a:t>
            </a:r>
            <a:r>
              <a:rPr lang="el-GR" altLang="ja-JP" sz="700" dirty="0" smtClean="0"/>
              <a:t>α</a:t>
            </a:r>
            <a:r>
              <a:rPr lang="ja-JP" altLang="en-US" sz="700" dirty="0" smtClean="0"/>
              <a:t>がかかる．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8541274" y="1942989"/>
            <a:ext cx="414581" cy="1809213"/>
          </a:xfrm>
          <a:custGeom>
            <a:avLst/>
            <a:gdLst>
              <a:gd name="connsiteX0" fmla="*/ 0 w 414581"/>
              <a:gd name="connsiteY0" fmla="*/ 1781175 h 1781175"/>
              <a:gd name="connsiteX1" fmla="*/ 414338 w 414581"/>
              <a:gd name="connsiteY1" fmla="*/ 1171575 h 1781175"/>
              <a:gd name="connsiteX2" fmla="*/ 47625 w 414581"/>
              <a:gd name="connsiteY2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81" h="1781175">
                <a:moveTo>
                  <a:pt x="0" y="1781175"/>
                </a:moveTo>
                <a:cubicBezTo>
                  <a:pt x="203200" y="1624806"/>
                  <a:pt x="406401" y="1468437"/>
                  <a:pt x="414338" y="1171575"/>
                </a:cubicBezTo>
                <a:cubicBezTo>
                  <a:pt x="422275" y="874713"/>
                  <a:pt x="234950" y="437356"/>
                  <a:pt x="4762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4877" y="1546916"/>
            <a:ext cx="1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OS</a:t>
            </a:r>
            <a:r>
              <a:rPr lang="ja-JP" altLang="en-US" sz="700" dirty="0">
                <a:solidFill>
                  <a:srgbClr val="FF0000"/>
                </a:solidFill>
              </a:rPr>
              <a:t>が</a:t>
            </a:r>
            <a:r>
              <a:rPr lang="en-US" altLang="ja-JP" sz="700" dirty="0">
                <a:solidFill>
                  <a:srgbClr val="FF0000"/>
                </a:solidFill>
              </a:rPr>
              <a:t>1.1</a:t>
            </a:r>
            <a:r>
              <a:rPr lang="ja-JP" altLang="en-US" sz="700" dirty="0">
                <a:solidFill>
                  <a:srgbClr val="FF0000"/>
                </a:solidFill>
              </a:rPr>
              <a:t>未満．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インパルス的な応答も改善．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642340" y="3609068"/>
            <a:ext cx="1132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FF0000"/>
                </a:solidFill>
              </a:rPr>
              <a:t>OS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1.2</a:t>
            </a:r>
            <a:r>
              <a:rPr lang="ja-JP" altLang="en-US" sz="700" dirty="0" smtClean="0">
                <a:solidFill>
                  <a:srgbClr val="FF0000"/>
                </a:solidFill>
              </a:rPr>
              <a:t>以上．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インパルス的な応答あり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474607" y="170062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803019" y="3769096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310594" y="125563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354761" y="1382610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8860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55949" y="251221"/>
            <a:ext cx="64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00507" y="2952206"/>
            <a:ext cx="7994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外乱抑圧，安定性</a:t>
            </a:r>
            <a:endParaRPr kumimoji="1" lang="ja-JP" altLang="en-US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6079" y="2941756"/>
            <a:ext cx="79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オーバシュート，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整定時間</a:t>
            </a:r>
            <a:endParaRPr kumimoji="1" lang="ja-JP" altLang="en-US" sz="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𝑀𝑟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ja-JP" sz="800" dirty="0"/>
              </a:p>
            </p:txBody>
          </p:sp>
        </mc:Choice>
        <mc:Fallback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blipFill rotWithShape="0"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1969305" y="5603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223600" y="560375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265456" y="2998220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46397" y="29954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83737" y="2988256"/>
            <a:ext cx="39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04791" y="307315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21527" y="4169523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779730" y="5877759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92158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09180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284142" y="2216144"/>
            <a:ext cx="237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160" y="2153245"/>
            <a:ext cx="8095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規範</a:t>
            </a:r>
            <a:r>
              <a:rPr lang="ja-JP" altLang="en-US" sz="700" dirty="0" smtClean="0"/>
              <a:t>モデル</a:t>
            </a:r>
            <a:r>
              <a:rPr lang="en-US" altLang="ja-JP" sz="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229702" y="180412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44089" y="366155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710775" y="384860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298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章 </a:t>
            </a:r>
            <a:r>
              <a:rPr kumimoji="1" lang="en-US" altLang="ja-JP" dirty="0" smtClean="0"/>
              <a:t>Ball &amp; Beam </a:t>
            </a:r>
            <a:r>
              <a:rPr kumimoji="1" lang="ja-JP" altLang="en-US" dirty="0" smtClean="0"/>
              <a:t>の実験をしよう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9796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4977" y="86434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83302" y="117391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207013" y="14834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135700" y="178827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73549" y="452194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960" y="452194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23973" y="4495475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476247" y="108285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066796" y="107994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 flipV="1">
            <a:off x="4799327" y="4347806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3247" y="4438891"/>
            <a:ext cx="7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傾けると加速度が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発生する</a:t>
            </a:r>
            <a:endParaRPr kumimoji="1" lang="ja-JP" altLang="en-US" sz="600" dirty="0"/>
          </a:p>
        </p:txBody>
      </p:sp>
      <p:sp>
        <p:nvSpPr>
          <p:cNvPr id="18" name="フリーフォーム 17"/>
          <p:cNvSpPr/>
          <p:nvPr/>
        </p:nvSpPr>
        <p:spPr>
          <a:xfrm flipV="1">
            <a:off x="5442264" y="4347805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55922" y="4438891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加速度を積分して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速度に換算</a:t>
            </a:r>
            <a:endParaRPr kumimoji="1" lang="ja-JP" altLang="en-US" sz="600" dirty="0"/>
          </a:p>
        </p:txBody>
      </p:sp>
      <p:sp>
        <p:nvSpPr>
          <p:cNvPr id="20" name="フリーフォーム 19"/>
          <p:cNvSpPr/>
          <p:nvPr/>
        </p:nvSpPr>
        <p:spPr>
          <a:xfrm>
            <a:off x="6383171" y="3943499"/>
            <a:ext cx="900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33171" y="3614826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変異に換算</a:t>
            </a:r>
            <a:endParaRPr kumimoji="1" lang="ja-JP" altLang="en-US" sz="6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97"/>
          <a:stretch/>
        </p:blipFill>
        <p:spPr>
          <a:xfrm>
            <a:off x="475074" y="5376863"/>
            <a:ext cx="3187289" cy="11583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1824038" y="6407944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22442" y="6407872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386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=C6+D6*$C$1</a:t>
            </a:r>
            <a:endParaRPr kumimoji="1" lang="ja-JP" altLang="en-US" sz="7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63947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=D6+E6*$C$1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09638" y="5645944"/>
            <a:ext cx="990600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68874" y="640549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78313" y="640216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15041" y="6147953"/>
            <a:ext cx="612000" cy="36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39301" y="6406920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09638" y="5771810"/>
            <a:ext cx="990600" cy="108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2316956" y="6512719"/>
            <a:ext cx="571500" cy="50462"/>
          </a:xfrm>
          <a:custGeom>
            <a:avLst/>
            <a:gdLst>
              <a:gd name="connsiteX0" fmla="*/ 571500 w 571500"/>
              <a:gd name="connsiteY0" fmla="*/ 7144 h 50462"/>
              <a:gd name="connsiteX1" fmla="*/ 361950 w 571500"/>
              <a:gd name="connsiteY1" fmla="*/ 45244 h 50462"/>
              <a:gd name="connsiteX2" fmla="*/ 159544 w 571500"/>
              <a:gd name="connsiteY2" fmla="*/ 45244 h 50462"/>
              <a:gd name="connsiteX3" fmla="*/ 0 w 571500"/>
              <a:gd name="connsiteY3" fmla="*/ 0 h 5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0462">
                <a:moveTo>
                  <a:pt x="571500" y="7144"/>
                </a:moveTo>
                <a:cubicBezTo>
                  <a:pt x="501054" y="23019"/>
                  <a:pt x="430609" y="38894"/>
                  <a:pt x="361950" y="45244"/>
                </a:cubicBezTo>
                <a:cubicBezTo>
                  <a:pt x="293291" y="51594"/>
                  <a:pt x="219869" y="52785"/>
                  <a:pt x="159544" y="45244"/>
                </a:cubicBezTo>
                <a:cubicBezTo>
                  <a:pt x="99219" y="37703"/>
                  <a:pt x="49609" y="18851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905000" y="5789017"/>
            <a:ext cx="710041" cy="342702"/>
          </a:xfrm>
          <a:custGeom>
            <a:avLst/>
            <a:gdLst>
              <a:gd name="connsiteX0" fmla="*/ 0 w 928688"/>
              <a:gd name="connsiteY0" fmla="*/ 6946 h 342702"/>
              <a:gd name="connsiteX1" fmla="*/ 216694 w 928688"/>
              <a:gd name="connsiteY1" fmla="*/ 2183 h 342702"/>
              <a:gd name="connsiteX2" fmla="*/ 528638 w 928688"/>
              <a:gd name="connsiteY2" fmla="*/ 37902 h 342702"/>
              <a:gd name="connsiteX3" fmla="*/ 716756 w 928688"/>
              <a:gd name="connsiteY3" fmla="*/ 128389 h 342702"/>
              <a:gd name="connsiteX4" fmla="*/ 928688 w 928688"/>
              <a:gd name="connsiteY4" fmla="*/ 342702 h 3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8" h="342702">
                <a:moveTo>
                  <a:pt x="0" y="6946"/>
                </a:moveTo>
                <a:cubicBezTo>
                  <a:pt x="64294" y="1985"/>
                  <a:pt x="128588" y="-2976"/>
                  <a:pt x="216694" y="2183"/>
                </a:cubicBezTo>
                <a:cubicBezTo>
                  <a:pt x="304800" y="7342"/>
                  <a:pt x="445294" y="16868"/>
                  <a:pt x="528638" y="37902"/>
                </a:cubicBezTo>
                <a:cubicBezTo>
                  <a:pt x="611982" y="58936"/>
                  <a:pt x="650081" y="77589"/>
                  <a:pt x="716756" y="128389"/>
                </a:cubicBezTo>
                <a:cubicBezTo>
                  <a:pt x="783431" y="179189"/>
                  <a:pt x="856059" y="260945"/>
                  <a:pt x="928688" y="342702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0826" y="6275219"/>
            <a:ext cx="662829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097143" y="64054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40355" y="640146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32504" y="6281987"/>
            <a:ext cx="576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09060" y="6405491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" y="6586685"/>
            <a:ext cx="909183" cy="118765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923" y="6589464"/>
            <a:ext cx="906758" cy="118765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2249543" y="66086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477442" y="6609714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89558" y="6595814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13855" y="6602708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296835" y="6606738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741754" y="6595429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660106" y="2760875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687106" y="1671256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268631" y="3996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81" y="148805"/>
            <a:ext cx="3842355" cy="37421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9622630" y="457379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1" lang="en-US" altLang="ja-JP" sz="9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kumimoji="1" lang="en-US" altLang="ja-JP" sz="900" dirty="0" smtClean="0"/>
                  <a:t> (</a:t>
                </a:r>
                <a:r>
                  <a:rPr kumimoji="1" lang="ja-JP" altLang="en-US" sz="900" dirty="0" smtClean="0"/>
                  <a:t>軸に沿って積分</a:t>
                </a:r>
                <a:r>
                  <a:rPr kumimoji="1" lang="en-US" altLang="ja-JP" sz="9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900" dirty="0" smtClean="0"/>
                  <a:t> (</a:t>
                </a:r>
                <a:r>
                  <a:rPr lang="ja-JP" altLang="en-US" sz="900" dirty="0" smtClean="0"/>
                  <a:t>普通は密度</a:t>
                </a:r>
                <a:r>
                  <a:rPr lang="en-US" altLang="ja-JP" sz="900" dirty="0" smtClean="0"/>
                  <a:t>x</a:t>
                </a:r>
                <a:r>
                  <a:rPr lang="ja-JP" altLang="en-US" sz="900" dirty="0" smtClean="0"/>
                  <a:t>媒介変数で積分</a:t>
                </a:r>
                <a:r>
                  <a:rPr lang="en-US" altLang="ja-JP" sz="900" dirty="0" smtClean="0"/>
                  <a:t>)</a:t>
                </a:r>
                <a:endParaRPr kumimoji="1" lang="ja-JP" altLang="en-US" sz="900" dirty="0"/>
              </a:p>
            </p:txBody>
          </p:sp>
        </mc:Choice>
        <mc:Fallback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blipFill rotWithShape="0">
                <a:blip r:embed="rId8"/>
                <a:stretch>
                  <a:fillRect l="-2981" t="-92453" b="-1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正方形/長方形 58"/>
          <p:cNvSpPr/>
          <p:nvPr/>
        </p:nvSpPr>
        <p:spPr>
          <a:xfrm>
            <a:off x="5516452" y="15510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48075" y="1551040"/>
            <a:ext cx="18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785425" y="587569"/>
            <a:ext cx="34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223105" y="587569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516444" y="17034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648067" y="1703440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149265" y="589671"/>
            <a:ext cx="99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この線だけが質量を持つ．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内部は何もない．</a:t>
            </a:r>
            <a:endParaRPr kumimoji="1" lang="ja-JP" altLang="en-US" sz="600" dirty="0"/>
          </a:p>
        </p:txBody>
      </p:sp>
      <p:sp>
        <p:nvSpPr>
          <p:cNvPr id="66" name="正方形/長方形 65"/>
          <p:cNvSpPr/>
          <p:nvPr/>
        </p:nvSpPr>
        <p:spPr>
          <a:xfrm>
            <a:off x="11498919" y="318144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7" name="直線コネクタ 66"/>
          <p:cNvCxnSpPr/>
          <p:nvPr/>
        </p:nvCxnSpPr>
        <p:spPr>
          <a:xfrm flipH="1">
            <a:off x="11503814" y="390144"/>
            <a:ext cx="280988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/>
          <p:cNvSpPr/>
          <p:nvPr/>
        </p:nvSpPr>
        <p:spPr>
          <a:xfrm>
            <a:off x="11793236" y="315271"/>
            <a:ext cx="151114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11761262" y="356000"/>
            <a:ext cx="36000" cy="38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10749048" y="481012"/>
            <a:ext cx="381000" cy="114300"/>
          </a:xfrm>
          <a:custGeom>
            <a:avLst/>
            <a:gdLst>
              <a:gd name="connsiteX0" fmla="*/ 0 w 381000"/>
              <a:gd name="connsiteY0" fmla="*/ 114300 h 114300"/>
              <a:gd name="connsiteX1" fmla="*/ 192881 w 381000"/>
              <a:gd name="connsiteY1" fmla="*/ 35719 h 114300"/>
              <a:gd name="connsiteX2" fmla="*/ 381000 w 3810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14300">
                <a:moveTo>
                  <a:pt x="0" y="114300"/>
                </a:moveTo>
                <a:cubicBezTo>
                  <a:pt x="64690" y="84534"/>
                  <a:pt x="129381" y="54769"/>
                  <a:pt x="192881" y="35719"/>
                </a:cubicBezTo>
                <a:cubicBezTo>
                  <a:pt x="256381" y="16669"/>
                  <a:pt x="318690" y="8334"/>
                  <a:pt x="38100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1624319" y="43001"/>
            <a:ext cx="64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この微小線分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の質量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2" name="フリーフォーム 71"/>
          <p:cNvSpPr/>
          <p:nvPr/>
        </p:nvSpPr>
        <p:spPr>
          <a:xfrm>
            <a:off x="5600700" y="510951"/>
            <a:ext cx="3397250" cy="1035274"/>
          </a:xfrm>
          <a:custGeom>
            <a:avLst/>
            <a:gdLst>
              <a:gd name="connsiteX0" fmla="*/ 0 w 3397250"/>
              <a:gd name="connsiteY0" fmla="*/ 1035274 h 1035274"/>
              <a:gd name="connsiteX1" fmla="*/ 1114425 w 3397250"/>
              <a:gd name="connsiteY1" fmla="*/ 393924 h 1035274"/>
              <a:gd name="connsiteX2" fmla="*/ 2994025 w 3397250"/>
              <a:gd name="connsiteY2" fmla="*/ 22449 h 1035274"/>
              <a:gd name="connsiteX3" fmla="*/ 3397250 w 3397250"/>
              <a:gd name="connsiteY3" fmla="*/ 73249 h 103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1035274">
                <a:moveTo>
                  <a:pt x="0" y="1035274"/>
                </a:moveTo>
                <a:cubicBezTo>
                  <a:pt x="307710" y="799001"/>
                  <a:pt x="615421" y="562728"/>
                  <a:pt x="1114425" y="393924"/>
                </a:cubicBezTo>
                <a:cubicBezTo>
                  <a:pt x="1613429" y="225120"/>
                  <a:pt x="2613554" y="75895"/>
                  <a:pt x="2994025" y="22449"/>
                </a:cubicBezTo>
                <a:cubicBezTo>
                  <a:pt x="3374496" y="-30997"/>
                  <a:pt x="3385873" y="21126"/>
                  <a:pt x="3397250" y="73249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9105900" y="258389"/>
            <a:ext cx="2463800" cy="328986"/>
          </a:xfrm>
          <a:custGeom>
            <a:avLst/>
            <a:gdLst>
              <a:gd name="connsiteX0" fmla="*/ 0 w 2463800"/>
              <a:gd name="connsiteY0" fmla="*/ 328986 h 328986"/>
              <a:gd name="connsiteX1" fmla="*/ 117475 w 2463800"/>
              <a:gd name="connsiteY1" fmla="*/ 262311 h 328986"/>
              <a:gd name="connsiteX2" fmla="*/ 415925 w 2463800"/>
              <a:gd name="connsiteY2" fmla="*/ 294061 h 328986"/>
              <a:gd name="connsiteX3" fmla="*/ 660400 w 2463800"/>
              <a:gd name="connsiteY3" fmla="*/ 303586 h 328986"/>
              <a:gd name="connsiteX4" fmla="*/ 1276350 w 2463800"/>
              <a:gd name="connsiteY4" fmla="*/ 208336 h 328986"/>
              <a:gd name="connsiteX5" fmla="*/ 1914525 w 2463800"/>
              <a:gd name="connsiteY5" fmla="*/ 94036 h 328986"/>
              <a:gd name="connsiteX6" fmla="*/ 2219325 w 2463800"/>
              <a:gd name="connsiteY6" fmla="*/ 1961 h 328986"/>
              <a:gd name="connsiteX7" fmla="*/ 2463800 w 2463800"/>
              <a:gd name="connsiteY7" fmla="*/ 40061 h 3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800" h="328986">
                <a:moveTo>
                  <a:pt x="0" y="328986"/>
                </a:moveTo>
                <a:cubicBezTo>
                  <a:pt x="24077" y="298559"/>
                  <a:pt x="48154" y="268132"/>
                  <a:pt x="117475" y="262311"/>
                </a:cubicBezTo>
                <a:cubicBezTo>
                  <a:pt x="186796" y="256490"/>
                  <a:pt x="325438" y="287182"/>
                  <a:pt x="415925" y="294061"/>
                </a:cubicBezTo>
                <a:cubicBezTo>
                  <a:pt x="506412" y="300940"/>
                  <a:pt x="516996" y="317873"/>
                  <a:pt x="660400" y="303586"/>
                </a:cubicBezTo>
                <a:cubicBezTo>
                  <a:pt x="803804" y="289298"/>
                  <a:pt x="1067329" y="243261"/>
                  <a:pt x="1276350" y="208336"/>
                </a:cubicBezTo>
                <a:cubicBezTo>
                  <a:pt x="1485371" y="173411"/>
                  <a:pt x="1757363" y="128432"/>
                  <a:pt x="1914525" y="94036"/>
                </a:cubicBezTo>
                <a:cubicBezTo>
                  <a:pt x="2071687" y="59640"/>
                  <a:pt x="2127779" y="10957"/>
                  <a:pt x="2219325" y="1961"/>
                </a:cubicBezTo>
                <a:cubicBezTo>
                  <a:pt x="2310871" y="-7035"/>
                  <a:pt x="2387335" y="16513"/>
                  <a:pt x="2463800" y="40061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5838825" y="717550"/>
            <a:ext cx="3448050" cy="1133648"/>
          </a:xfrm>
          <a:custGeom>
            <a:avLst/>
            <a:gdLst>
              <a:gd name="connsiteX0" fmla="*/ 0 w 3448050"/>
              <a:gd name="connsiteY0" fmla="*/ 1104900 h 1133648"/>
              <a:gd name="connsiteX1" fmla="*/ 263525 w 3448050"/>
              <a:gd name="connsiteY1" fmla="*/ 1133475 h 1133648"/>
              <a:gd name="connsiteX2" fmla="*/ 898525 w 3448050"/>
              <a:gd name="connsiteY2" fmla="*/ 1117600 h 1133648"/>
              <a:gd name="connsiteX3" fmla="*/ 1704975 w 3448050"/>
              <a:gd name="connsiteY3" fmla="*/ 1104900 h 1133648"/>
              <a:gd name="connsiteX4" fmla="*/ 2044700 w 3448050"/>
              <a:gd name="connsiteY4" fmla="*/ 1069975 h 1133648"/>
              <a:gd name="connsiteX5" fmla="*/ 2159000 w 3448050"/>
              <a:gd name="connsiteY5" fmla="*/ 927100 h 1133648"/>
              <a:gd name="connsiteX6" fmla="*/ 2212975 w 3448050"/>
              <a:gd name="connsiteY6" fmla="*/ 695325 h 1133648"/>
              <a:gd name="connsiteX7" fmla="*/ 2228850 w 3448050"/>
              <a:gd name="connsiteY7" fmla="*/ 542925 h 1133648"/>
              <a:gd name="connsiteX8" fmla="*/ 2270125 w 3448050"/>
              <a:gd name="connsiteY8" fmla="*/ 288925 h 1133648"/>
              <a:gd name="connsiteX9" fmla="*/ 2349500 w 3448050"/>
              <a:gd name="connsiteY9" fmla="*/ 133350 h 1133648"/>
              <a:gd name="connsiteX10" fmla="*/ 2466975 w 3448050"/>
              <a:gd name="connsiteY10" fmla="*/ 63500 h 1133648"/>
              <a:gd name="connsiteX11" fmla="*/ 2736850 w 3448050"/>
              <a:gd name="connsiteY11" fmla="*/ 50800 h 1133648"/>
              <a:gd name="connsiteX12" fmla="*/ 3108325 w 3448050"/>
              <a:gd name="connsiteY12" fmla="*/ 66675 h 1133648"/>
              <a:gd name="connsiteX13" fmla="*/ 3317875 w 3448050"/>
              <a:gd name="connsiteY13" fmla="*/ 34925 h 1133648"/>
              <a:gd name="connsiteX14" fmla="*/ 3448050 w 3448050"/>
              <a:gd name="connsiteY14" fmla="*/ 0 h 11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8050" h="1133648">
                <a:moveTo>
                  <a:pt x="0" y="1104900"/>
                </a:moveTo>
                <a:cubicBezTo>
                  <a:pt x="56885" y="1118129"/>
                  <a:pt x="113771" y="1131358"/>
                  <a:pt x="263525" y="1133475"/>
                </a:cubicBezTo>
                <a:cubicBezTo>
                  <a:pt x="413279" y="1135592"/>
                  <a:pt x="898525" y="1117600"/>
                  <a:pt x="898525" y="1117600"/>
                </a:cubicBezTo>
                <a:lnTo>
                  <a:pt x="1704975" y="1104900"/>
                </a:lnTo>
                <a:cubicBezTo>
                  <a:pt x="1896004" y="1096963"/>
                  <a:pt x="1969029" y="1099608"/>
                  <a:pt x="2044700" y="1069975"/>
                </a:cubicBezTo>
                <a:cubicBezTo>
                  <a:pt x="2120371" y="1040342"/>
                  <a:pt x="2130954" y="989542"/>
                  <a:pt x="2159000" y="927100"/>
                </a:cubicBezTo>
                <a:cubicBezTo>
                  <a:pt x="2187046" y="864658"/>
                  <a:pt x="2201333" y="759354"/>
                  <a:pt x="2212975" y="695325"/>
                </a:cubicBezTo>
                <a:cubicBezTo>
                  <a:pt x="2224617" y="631296"/>
                  <a:pt x="2219325" y="610658"/>
                  <a:pt x="2228850" y="542925"/>
                </a:cubicBezTo>
                <a:cubicBezTo>
                  <a:pt x="2238375" y="475192"/>
                  <a:pt x="2250017" y="357187"/>
                  <a:pt x="2270125" y="288925"/>
                </a:cubicBezTo>
                <a:cubicBezTo>
                  <a:pt x="2290233" y="220663"/>
                  <a:pt x="2316692" y="170921"/>
                  <a:pt x="2349500" y="133350"/>
                </a:cubicBezTo>
                <a:cubicBezTo>
                  <a:pt x="2382308" y="95779"/>
                  <a:pt x="2402417" y="77258"/>
                  <a:pt x="2466975" y="63500"/>
                </a:cubicBezTo>
                <a:cubicBezTo>
                  <a:pt x="2531533" y="49742"/>
                  <a:pt x="2629958" y="50271"/>
                  <a:pt x="2736850" y="50800"/>
                </a:cubicBezTo>
                <a:cubicBezTo>
                  <a:pt x="2843742" y="51329"/>
                  <a:pt x="3011488" y="69321"/>
                  <a:pt x="3108325" y="66675"/>
                </a:cubicBezTo>
                <a:cubicBezTo>
                  <a:pt x="3205163" y="64029"/>
                  <a:pt x="3261254" y="46037"/>
                  <a:pt x="3317875" y="34925"/>
                </a:cubicBezTo>
                <a:cubicBezTo>
                  <a:pt x="3374496" y="23813"/>
                  <a:pt x="3411273" y="11906"/>
                  <a:pt x="344805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9372998" y="381000"/>
            <a:ext cx="2611322" cy="549174"/>
          </a:xfrm>
          <a:custGeom>
            <a:avLst/>
            <a:gdLst>
              <a:gd name="connsiteX0" fmla="*/ 2777 w 2611322"/>
              <a:gd name="connsiteY0" fmla="*/ 330200 h 549174"/>
              <a:gd name="connsiteX1" fmla="*/ 53577 w 2611322"/>
              <a:gd name="connsiteY1" fmla="*/ 349250 h 549174"/>
              <a:gd name="connsiteX2" fmla="*/ 367902 w 2611322"/>
              <a:gd name="connsiteY2" fmla="*/ 377825 h 549174"/>
              <a:gd name="connsiteX3" fmla="*/ 682227 w 2611322"/>
              <a:gd name="connsiteY3" fmla="*/ 454025 h 549174"/>
              <a:gd name="connsiteX4" fmla="*/ 1120377 w 2611322"/>
              <a:gd name="connsiteY4" fmla="*/ 511175 h 549174"/>
              <a:gd name="connsiteX5" fmla="*/ 1863327 w 2611322"/>
              <a:gd name="connsiteY5" fmla="*/ 546100 h 549174"/>
              <a:gd name="connsiteX6" fmla="*/ 2438002 w 2611322"/>
              <a:gd name="connsiteY6" fmla="*/ 431800 h 549174"/>
              <a:gd name="connsiteX7" fmla="*/ 2603102 w 2611322"/>
              <a:gd name="connsiteY7" fmla="*/ 228600 h 549174"/>
              <a:gd name="connsiteX8" fmla="*/ 2571352 w 2611322"/>
              <a:gd name="connsiteY8" fmla="*/ 0 h 54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1322" h="549174">
                <a:moveTo>
                  <a:pt x="2777" y="330200"/>
                </a:moveTo>
                <a:cubicBezTo>
                  <a:pt x="-2250" y="335756"/>
                  <a:pt x="-7277" y="341312"/>
                  <a:pt x="53577" y="349250"/>
                </a:cubicBezTo>
                <a:cubicBezTo>
                  <a:pt x="114431" y="357188"/>
                  <a:pt x="263127" y="360363"/>
                  <a:pt x="367902" y="377825"/>
                </a:cubicBezTo>
                <a:cubicBezTo>
                  <a:pt x="472677" y="395287"/>
                  <a:pt x="556815" y="431800"/>
                  <a:pt x="682227" y="454025"/>
                </a:cubicBezTo>
                <a:cubicBezTo>
                  <a:pt x="807640" y="476250"/>
                  <a:pt x="923527" y="495829"/>
                  <a:pt x="1120377" y="511175"/>
                </a:cubicBezTo>
                <a:cubicBezTo>
                  <a:pt x="1317227" y="526521"/>
                  <a:pt x="1643723" y="559329"/>
                  <a:pt x="1863327" y="546100"/>
                </a:cubicBezTo>
                <a:cubicBezTo>
                  <a:pt x="2082931" y="532871"/>
                  <a:pt x="2314706" y="484717"/>
                  <a:pt x="2438002" y="431800"/>
                </a:cubicBezTo>
                <a:cubicBezTo>
                  <a:pt x="2561298" y="378883"/>
                  <a:pt x="2580877" y="300567"/>
                  <a:pt x="2603102" y="228600"/>
                </a:cubicBezTo>
                <a:cubicBezTo>
                  <a:pt x="2625327" y="156633"/>
                  <a:pt x="2598339" y="78316"/>
                  <a:pt x="257135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245762" y="136687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883534" y="619915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474606" y="1464571"/>
            <a:ext cx="61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4358" y="1866248"/>
            <a:ext cx="41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725196" y="1866248"/>
            <a:ext cx="108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6" name="直線矢印コネクタ 85"/>
          <p:cNvCxnSpPr>
            <a:stCxn id="82" idx="2"/>
            <a:endCxn id="83" idx="0"/>
          </p:cNvCxnSpPr>
          <p:nvPr/>
        </p:nvCxnSpPr>
        <p:spPr>
          <a:xfrm flipH="1">
            <a:off x="9780606" y="691915"/>
            <a:ext cx="138928" cy="7726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83" idx="2"/>
            <a:endCxn id="84" idx="0"/>
          </p:cNvCxnSpPr>
          <p:nvPr/>
        </p:nvCxnSpPr>
        <p:spPr>
          <a:xfrm flipH="1">
            <a:off x="9091358" y="1554571"/>
            <a:ext cx="689248" cy="311677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/>
        </p:nvSpPr>
        <p:spPr>
          <a:xfrm>
            <a:off x="9966319" y="606490"/>
            <a:ext cx="108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395205" y="1864901"/>
            <a:ext cx="324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フリーフォーム 89"/>
          <p:cNvSpPr/>
          <p:nvPr/>
        </p:nvSpPr>
        <p:spPr>
          <a:xfrm>
            <a:off x="9550400" y="695325"/>
            <a:ext cx="588150" cy="1162050"/>
          </a:xfrm>
          <a:custGeom>
            <a:avLst/>
            <a:gdLst>
              <a:gd name="connsiteX0" fmla="*/ 476250 w 588150"/>
              <a:gd name="connsiteY0" fmla="*/ 0 h 1162050"/>
              <a:gd name="connsiteX1" fmla="*/ 555625 w 588150"/>
              <a:gd name="connsiteY1" fmla="*/ 406400 h 1162050"/>
              <a:gd name="connsiteX2" fmla="*/ 587375 w 588150"/>
              <a:gd name="connsiteY2" fmla="*/ 727075 h 1162050"/>
              <a:gd name="connsiteX3" fmla="*/ 527050 w 588150"/>
              <a:gd name="connsiteY3" fmla="*/ 971550 h 1162050"/>
              <a:gd name="connsiteX4" fmla="*/ 342900 w 588150"/>
              <a:gd name="connsiteY4" fmla="*/ 1038225 h 1162050"/>
              <a:gd name="connsiteX5" fmla="*/ 85725 w 588150"/>
              <a:gd name="connsiteY5" fmla="*/ 1095375 h 1162050"/>
              <a:gd name="connsiteX6" fmla="*/ 0 w 588150"/>
              <a:gd name="connsiteY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150" h="1162050">
                <a:moveTo>
                  <a:pt x="476250" y="0"/>
                </a:moveTo>
                <a:cubicBezTo>
                  <a:pt x="506677" y="142610"/>
                  <a:pt x="537104" y="285221"/>
                  <a:pt x="555625" y="406400"/>
                </a:cubicBezTo>
                <a:cubicBezTo>
                  <a:pt x="574146" y="527579"/>
                  <a:pt x="592137" y="632883"/>
                  <a:pt x="587375" y="727075"/>
                </a:cubicBezTo>
                <a:cubicBezTo>
                  <a:pt x="582613" y="821267"/>
                  <a:pt x="567796" y="919692"/>
                  <a:pt x="527050" y="971550"/>
                </a:cubicBezTo>
                <a:cubicBezTo>
                  <a:pt x="486304" y="1023408"/>
                  <a:pt x="416454" y="1017588"/>
                  <a:pt x="342900" y="1038225"/>
                </a:cubicBezTo>
                <a:cubicBezTo>
                  <a:pt x="269346" y="1058862"/>
                  <a:pt x="142875" y="1074738"/>
                  <a:pt x="85725" y="1095375"/>
                </a:cubicBezTo>
                <a:cubicBezTo>
                  <a:pt x="28575" y="1116012"/>
                  <a:pt x="14287" y="1139031"/>
                  <a:pt x="0" y="1162050"/>
                </a:cubicBez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616266" y="2302038"/>
            <a:ext cx="271267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8662491" y="2754525"/>
            <a:ext cx="529134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24" name="直線矢印コネクタ 1023"/>
          <p:cNvCxnSpPr>
            <a:stCxn id="94" idx="2"/>
            <a:endCxn id="95" idx="0"/>
          </p:cNvCxnSpPr>
          <p:nvPr/>
        </p:nvCxnSpPr>
        <p:spPr>
          <a:xfrm>
            <a:off x="8751900" y="2489199"/>
            <a:ext cx="175158" cy="265326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/>
          <p:cNvSpPr/>
          <p:nvPr/>
        </p:nvSpPr>
        <p:spPr>
          <a:xfrm>
            <a:off x="8945472" y="3076734"/>
            <a:ext cx="529134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965524" y="342915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10232224" y="343401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931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610"/>
            <a:ext cx="3898372" cy="5474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148" y="131650"/>
            <a:ext cx="3898372" cy="5018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2408" y="4053162"/>
            <a:ext cx="3790242" cy="15821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3"/>
          <a:stretch/>
        </p:blipFill>
        <p:spPr>
          <a:xfrm>
            <a:off x="8042408" y="216318"/>
            <a:ext cx="3730925" cy="38368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29130"/>
            <a:ext cx="3898372" cy="2950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498" y="5171350"/>
            <a:ext cx="3730925" cy="94293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583845" y="175424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72745" y="20169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08745" y="20169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863245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932583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572732" y="2976219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626195" y="29762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480395" y="475421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74834" y="4951069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582989" y="5884069"/>
            <a:ext cx="72000" cy="4844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283"/>
          <a:stretch/>
        </p:blipFill>
        <p:spPr>
          <a:xfrm>
            <a:off x="4009371" y="6158405"/>
            <a:ext cx="3730925" cy="513783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541495" y="6468930"/>
            <a:ext cx="468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00551" y="24117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900472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2917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063027" y="2735586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9167802" y="4258057"/>
            <a:ext cx="17860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93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09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3884510" y="2555883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7906133" y="1334295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104" y="79710"/>
            <a:ext cx="3882518" cy="121560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04" y="121487"/>
            <a:ext cx="3037822" cy="23476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" y="4962523"/>
            <a:ext cx="3882518" cy="29642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21838" y="287425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719097" y="1092967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12498" y="1412571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66195" y="1412571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07207" y="230694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26925" y="277284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33190" y="49870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8074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799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504073" y="2555883"/>
            <a:ext cx="2581221" cy="427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510361" y="3569138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4071" y="4103334"/>
            <a:ext cx="2646000" cy="36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69226" y="4899025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74452" y="287608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9177338" y="2523640"/>
            <a:ext cx="1481137" cy="314810"/>
          </a:xfrm>
          <a:custGeom>
            <a:avLst/>
            <a:gdLst>
              <a:gd name="connsiteX0" fmla="*/ 0 w 1481137"/>
              <a:gd name="connsiteY0" fmla="*/ 38585 h 314810"/>
              <a:gd name="connsiteX1" fmla="*/ 352425 w 1481137"/>
              <a:gd name="connsiteY1" fmla="*/ 485 h 314810"/>
              <a:gd name="connsiteX2" fmla="*/ 1123950 w 1481137"/>
              <a:gd name="connsiteY2" fmla="*/ 62398 h 314810"/>
              <a:gd name="connsiteX3" fmla="*/ 1481137 w 1481137"/>
              <a:gd name="connsiteY3" fmla="*/ 314810 h 31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314810">
                <a:moveTo>
                  <a:pt x="0" y="38585"/>
                </a:moveTo>
                <a:cubicBezTo>
                  <a:pt x="82550" y="17550"/>
                  <a:pt x="165100" y="-3484"/>
                  <a:pt x="352425" y="485"/>
                </a:cubicBezTo>
                <a:cubicBezTo>
                  <a:pt x="539750" y="4454"/>
                  <a:pt x="935831" y="10011"/>
                  <a:pt x="1123950" y="62398"/>
                </a:cubicBezTo>
                <a:cubicBezTo>
                  <a:pt x="1312069" y="114785"/>
                  <a:pt x="1396603" y="214797"/>
                  <a:pt x="1481137" y="3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68393" y="3530144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187788" y="286332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694348" y="367616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3569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731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852927" y="1744883"/>
            <a:ext cx="1104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サーボ自体のモデリング．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en-US" altLang="ja-JP" sz="700" dirty="0" smtClean="0">
                <a:solidFill>
                  <a:srgbClr val="FF0000"/>
                </a:solidFill>
              </a:rPr>
              <a:t>RC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サーボの時には</a:t>
            </a:r>
            <a:r>
              <a:rPr lang="ja-JP" altLang="en-US" sz="700" dirty="0" smtClean="0">
                <a:solidFill>
                  <a:srgbClr val="FF0000"/>
                </a:solidFill>
              </a:rPr>
              <a:t>，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en-US" altLang="ja-JP" sz="700" dirty="0" smtClean="0">
                <a:solidFill>
                  <a:srgbClr val="FF0000"/>
                </a:solidFill>
              </a:rPr>
              <a:t>1 </a:t>
            </a:r>
            <a:r>
              <a:rPr lang="ja-JP" altLang="en-US" sz="700" dirty="0" smtClean="0">
                <a:solidFill>
                  <a:srgbClr val="FF0000"/>
                </a:solidFill>
              </a:rPr>
              <a:t>とした部分．</a:t>
            </a:r>
            <a:endParaRPr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7135" y="1384542"/>
            <a:ext cx="1995791" cy="85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7820" y="2576116"/>
            <a:ext cx="599808" cy="24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0501" y="512546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740905" y="512719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57123" y="528198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578905" y="528198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83352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502454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78120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673183" y="589472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986222" y="-1"/>
            <a:ext cx="1881303" cy="10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0" y="6043613"/>
            <a:ext cx="3848905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10123" y="133349"/>
            <a:ext cx="1066916" cy="8048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9736" y="1446248"/>
            <a:ext cx="1066916" cy="744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820286" y="2352561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95170" y="2489055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46124" y="242072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246124" y="541349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89189" y="2200276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52412" y="1334142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843" y="5819995"/>
            <a:ext cx="2302658" cy="1825405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323908" y="5765428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電流からトルクへの変換係数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4704572" y="5854872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4813300" y="5797135"/>
            <a:ext cx="571500" cy="38515"/>
          </a:xfrm>
          <a:custGeom>
            <a:avLst/>
            <a:gdLst>
              <a:gd name="connsiteX0" fmla="*/ 571500 w 571500"/>
              <a:gd name="connsiteY0" fmla="*/ 38515 h 38515"/>
              <a:gd name="connsiteX1" fmla="*/ 355600 w 571500"/>
              <a:gd name="connsiteY1" fmla="*/ 415 h 38515"/>
              <a:gd name="connsiteX2" fmla="*/ 63500 w 571500"/>
              <a:gd name="connsiteY2" fmla="*/ 19465 h 38515"/>
              <a:gd name="connsiteX3" fmla="*/ 0 w 571500"/>
              <a:gd name="connsiteY3" fmla="*/ 38515 h 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38515">
                <a:moveTo>
                  <a:pt x="571500" y="38515"/>
                </a:moveTo>
                <a:cubicBezTo>
                  <a:pt x="505883" y="21052"/>
                  <a:pt x="440267" y="3590"/>
                  <a:pt x="355600" y="415"/>
                </a:cubicBezTo>
                <a:cubicBezTo>
                  <a:pt x="270933" y="-2760"/>
                  <a:pt x="122767" y="13115"/>
                  <a:pt x="63500" y="19465"/>
                </a:cubicBezTo>
                <a:cubicBezTo>
                  <a:pt x="4233" y="25815"/>
                  <a:pt x="2116" y="32165"/>
                  <a:pt x="0" y="3851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099050" y="563004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4076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現代制御理論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7533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2706" cy="2733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0" y="2809876"/>
            <a:ext cx="3867150" cy="25622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3225"/>
          <a:stretch/>
        </p:blipFill>
        <p:spPr>
          <a:xfrm>
            <a:off x="3981450" y="596900"/>
            <a:ext cx="3867150" cy="2325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1" y="2922587"/>
            <a:ext cx="3867150" cy="188876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74662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41667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29700" y="3600450"/>
            <a:ext cx="9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1000" dirty="0" smtClean="0"/>
              <a:t>と</a:t>
            </a:r>
            <a:r>
              <a:rPr kumimoji="1" lang="ja-JP" altLang="en-US" sz="10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1000" dirty="0" smtClean="0"/>
              <a:t>の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両方を制御</a:t>
            </a:r>
            <a:endParaRPr kumimoji="1" lang="ja-JP" altLang="en-US" sz="1000" dirty="0"/>
          </a:p>
        </p:txBody>
      </p:sp>
      <p:sp>
        <p:nvSpPr>
          <p:cNvPr id="3" name="フリーフォーム 2"/>
          <p:cNvSpPr/>
          <p:nvPr/>
        </p:nvSpPr>
        <p:spPr>
          <a:xfrm>
            <a:off x="1828800" y="29400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79500" y="29718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2082800" y="29718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952624" y="42799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rot="5400000">
            <a:off x="1160204" y="28688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 rot="5400000">
            <a:off x="944560" y="42529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1672075" y="46609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912812" y="42989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082800" y="42799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正方形/長方形 18"/>
          <p:cNvSpPr/>
          <p:nvPr/>
        </p:nvSpPr>
        <p:spPr>
          <a:xfrm>
            <a:off x="5493876" y="124408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65709" y="139572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165360" y="216407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70087" y="27709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245650" y="2922587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23960" y="32292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742087" y="338168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321759" y="353661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992379" y="43121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1982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0941" cy="31395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700"/>
            <a:ext cx="3874551" cy="38398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0"/>
            <a:ext cx="3870941" cy="10419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168912"/>
            <a:ext cx="3870941" cy="38232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5030248"/>
            <a:ext cx="3870941" cy="10519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6111958"/>
            <a:ext cx="3870941" cy="47525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18729" y="2261062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blipFill rotWithShape="0">
                <a:blip r:embed="rId8"/>
                <a:stretch>
                  <a:fillRect l="-11111" t="-11111" r="-25926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blipFill rotWithShape="0">
                <a:blip r:embed="rId9"/>
                <a:stretch>
                  <a:fillRect l="-11111" t="-11765" r="-7407" b="-29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468088" y="1385730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77613" y="1899193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617438" y="2492918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201638" y="59314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1163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2118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111638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64063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11638" y="68971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50049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826261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24462" y="852488"/>
            <a:ext cx="1747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状態</a:t>
            </a:r>
            <a:r>
              <a:rPr lang="ja-JP" altLang="en-US" sz="900" dirty="0" smtClean="0"/>
              <a:t>から直で入力を計算する</a:t>
            </a:r>
            <a:endParaRPr kumimoji="1" lang="ja-JP" altLang="en-US" sz="900" dirty="0"/>
          </a:p>
        </p:txBody>
      </p:sp>
      <p:sp>
        <p:nvSpPr>
          <p:cNvPr id="26" name="正方形/長方形 25"/>
          <p:cNvSpPr/>
          <p:nvPr/>
        </p:nvSpPr>
        <p:spPr>
          <a:xfrm>
            <a:off x="5974336" y="903223"/>
            <a:ext cx="221677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455224" y="230287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61818" y="23028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40550" y="251568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072760" y="4211397"/>
            <a:ext cx="324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383348" y="3332975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536671" y="2918639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58645" y="2760208"/>
            <a:ext cx="634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00"/>
                </a:solidFill>
              </a:rPr>
              <a:t>2x2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行列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5700138" y="3962623"/>
                <a:ext cx="2210375" cy="47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500" dirty="0" smtClean="0"/>
                  <a:t>一旦対角化すると，基底が</a:t>
                </a:r>
                <a:r>
                  <a:rPr lang="ja-JP" altLang="en-US" sz="5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  <m:sup>
                        <m:r>
                          <a:rPr kumimoji="1" lang="en-US" altLang="ja-JP" sz="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ja-JP" sz="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50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sz="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sz="500" dirty="0" smtClean="0"/>
                  <a:t>．</a:t>
                </a:r>
                <a:endParaRPr kumimoji="1" lang="en-US" altLang="ja-JP" sz="500" dirty="0" smtClean="0"/>
              </a:p>
              <a:p>
                <a:r>
                  <a:rPr kumimoji="1" lang="ja-JP" altLang="en-US" sz="500" dirty="0" smtClean="0"/>
                  <a:t>元の空間に写像</a:t>
                </a:r>
                <a:r>
                  <a:rPr lang="ja-JP" altLang="en-US" sz="500" dirty="0" smtClean="0"/>
                  <a:t>し</a:t>
                </a:r>
                <a:r>
                  <a:rPr kumimoji="1" lang="ja-JP" altLang="en-US" sz="500" dirty="0" smtClean="0"/>
                  <a:t>た基底は，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5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5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5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50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500" dirty="0" smtClean="0"/>
                  <a:t>．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この基底に適切な係数をかけて足し合わせたものが，</a:t>
                </a:r>
                <a:endParaRPr lang="en-US" altLang="ja-JP" sz="5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5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5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altLang="ja-JP" sz="5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5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5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ja-JP" sz="500" dirty="0" smtClean="0"/>
                  <a:t>=</a:t>
                </a:r>
                <a:r>
                  <a:rPr lang="ja-JP" altLang="en-US" sz="5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5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500" b="0" i="1" smtClean="0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5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5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500" dirty="0" smtClean="0"/>
                  <a:t>．</a:t>
                </a:r>
                <a:endParaRPr kumimoji="1" lang="ja-JP" altLang="en-US" sz="500" dirty="0"/>
              </a:p>
            </p:txBody>
          </p:sp>
        </mc:Choice>
        <mc:Fallback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38" y="3962623"/>
                <a:ext cx="2210375" cy="47532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214" y="4228029"/>
            <a:ext cx="123826" cy="71438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5050125" y="4059238"/>
            <a:ext cx="272915" cy="3063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24048" y="4059238"/>
            <a:ext cx="276090" cy="306387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018160" y="2950493"/>
            <a:ext cx="568364" cy="8885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フリーフォーム 39"/>
          <p:cNvSpPr/>
          <p:nvPr/>
        </p:nvSpPr>
        <p:spPr>
          <a:xfrm>
            <a:off x="5603875" y="2965450"/>
            <a:ext cx="916690" cy="1244600"/>
          </a:xfrm>
          <a:custGeom>
            <a:avLst/>
            <a:gdLst>
              <a:gd name="connsiteX0" fmla="*/ 771525 w 916690"/>
              <a:gd name="connsiteY0" fmla="*/ 1244600 h 1244600"/>
              <a:gd name="connsiteX1" fmla="*/ 914400 w 916690"/>
              <a:gd name="connsiteY1" fmla="*/ 831850 h 1244600"/>
              <a:gd name="connsiteX2" fmla="*/ 669925 w 916690"/>
              <a:gd name="connsiteY2" fmla="*/ 168275 h 1244600"/>
              <a:gd name="connsiteX3" fmla="*/ 0 w 916690"/>
              <a:gd name="connsiteY3" fmla="*/ 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690" h="1244600">
                <a:moveTo>
                  <a:pt x="771525" y="1244600"/>
                </a:moveTo>
                <a:cubicBezTo>
                  <a:pt x="851429" y="1127918"/>
                  <a:pt x="931333" y="1011237"/>
                  <a:pt x="914400" y="831850"/>
                </a:cubicBezTo>
                <a:cubicBezTo>
                  <a:pt x="897467" y="652463"/>
                  <a:pt x="822325" y="306917"/>
                  <a:pt x="669925" y="168275"/>
                </a:cubicBezTo>
                <a:cubicBezTo>
                  <a:pt x="517525" y="29633"/>
                  <a:pt x="0" y="0"/>
                  <a:pt x="0" y="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11049" y="3332975"/>
            <a:ext cx="1097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この行列からちゃんと求まる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.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776093" y="6195698"/>
            <a:ext cx="206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真面目にやるなら，伝達関数を求めて恒等式の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比較を行って解く．これで極のみ指定できる．</a:t>
            </a:r>
            <a:endParaRPr kumimoji="1" lang="ja-JP" altLang="en-US" sz="700" dirty="0"/>
          </a:p>
        </p:txBody>
      </p:sp>
      <p:sp>
        <p:nvSpPr>
          <p:cNvPr id="43" name="正方形/長方形 42"/>
          <p:cNvSpPr/>
          <p:nvPr/>
        </p:nvSpPr>
        <p:spPr>
          <a:xfrm>
            <a:off x="6648233" y="457209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604105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7289906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92713" y="47365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311348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475293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810088" y="634735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342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9924" cy="4403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80"/>
          <a:stretch/>
        </p:blipFill>
        <p:spPr>
          <a:xfrm>
            <a:off x="0" y="4521455"/>
            <a:ext cx="3867911" cy="2260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4470"/>
          <a:stretch/>
        </p:blipFill>
        <p:spPr>
          <a:xfrm>
            <a:off x="3987800" y="241300"/>
            <a:ext cx="3867911" cy="28066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3057993"/>
            <a:ext cx="3867911" cy="244648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344637" y="241300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4862" y="3889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754096" y="3937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578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47753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66879" y="6985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57242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1753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76555" y="14509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253862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45217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047753" y="2237313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66716" y="2713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043824" y="271356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034424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223248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66716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55540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25953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5118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02149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658716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3267874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42548" y="60459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110857" y="15049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273365" y="15001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479143" y="230083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350429" y="24627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182313" y="261032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525213" y="2767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363452" y="461483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47" y="874617"/>
            <a:ext cx="471949" cy="1474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158800" y="756828"/>
            <a:ext cx="126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J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を最小にする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u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kumimoji="1" lang="ja-JP" altLang="en-US" sz="800" dirty="0" smtClean="0">
                <a:solidFill>
                  <a:srgbClr val="FF0000"/>
                </a:solidFill>
              </a:rPr>
              <a:t>→ 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F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181680" y="1110276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34862" y="1031120"/>
            <a:ext cx="2523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求めるの</a:t>
            </a:r>
            <a:r>
              <a:rPr lang="ja-JP" altLang="en-US" sz="700" dirty="0" smtClean="0"/>
              <a:t>は</a:t>
            </a:r>
            <a:r>
              <a:rPr lang="en-US" altLang="ja-JP" sz="700" dirty="0" smtClean="0"/>
              <a:t>u</a:t>
            </a:r>
            <a:r>
              <a:rPr lang="ja-JP" altLang="en-US" sz="700" dirty="0" smtClean="0"/>
              <a:t>なので，直接作用するのは</a:t>
            </a:r>
            <a:r>
              <a:rPr lang="en-US" altLang="ja-JP" sz="700" dirty="0" smtClean="0"/>
              <a:t>R</a:t>
            </a:r>
            <a:r>
              <a:rPr lang="ja-JP" altLang="en-US" sz="700" dirty="0" err="1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しかし</a:t>
            </a:r>
            <a:r>
              <a:rPr kumimoji="1" lang="ja-JP" altLang="en-US" sz="700" dirty="0" smtClean="0"/>
              <a:t>，</a:t>
            </a:r>
            <a:r>
              <a:rPr kumimoji="1" lang="en-US" altLang="ja-JP" sz="700" dirty="0" smtClean="0"/>
              <a:t>Q</a:t>
            </a:r>
            <a:r>
              <a:rPr kumimoji="1" lang="ja-JP" altLang="en-US" sz="700" dirty="0" smtClean="0"/>
              <a:t>によって</a:t>
            </a:r>
            <a:r>
              <a:rPr kumimoji="1" lang="en-US" altLang="ja-JP" sz="700" dirty="0" smtClean="0"/>
              <a:t>u</a:t>
            </a:r>
            <a:r>
              <a:rPr kumimoji="1" lang="ja-JP" altLang="en-US" sz="700" dirty="0" smtClean="0"/>
              <a:t>の寄与率が影響を受ける．</a:t>
            </a:r>
            <a:endParaRPr kumimoji="1" lang="ja-JP" altLang="en-US" sz="700" dirty="0"/>
          </a:p>
        </p:txBody>
      </p:sp>
      <p:sp>
        <p:nvSpPr>
          <p:cNvPr id="41" name="正方形/長方形 40"/>
          <p:cNvSpPr/>
          <p:nvPr/>
        </p:nvSpPr>
        <p:spPr>
          <a:xfrm>
            <a:off x="2907042" y="1060774"/>
            <a:ext cx="3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715132" y="1175378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660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1" cy="24045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" y="2417262"/>
            <a:ext cx="3877855" cy="504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40086"/>
            <a:ext cx="3890521" cy="508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5359400"/>
            <a:ext cx="3890521" cy="27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4405"/>
            <a:ext cx="3890521" cy="17871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10" y="0"/>
            <a:ext cx="3890521" cy="10585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810" y="1083952"/>
            <a:ext cx="3941104" cy="4748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148" y="3009900"/>
            <a:ext cx="2277183" cy="21564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704" y="5824238"/>
            <a:ext cx="3934800" cy="149930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460753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656842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78892" y="287015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19093" y="442590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149343" y="1682700"/>
            <a:ext cx="396000" cy="25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865" y="3458448"/>
            <a:ext cx="3879445" cy="148185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412585" y="1682687"/>
            <a:ext cx="306000" cy="252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760" y="5020548"/>
            <a:ext cx="3879445" cy="1481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855541" y="1682687"/>
            <a:ext cx="252000" cy="2520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5455" y="6571068"/>
            <a:ext cx="3885749" cy="452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560465" y="3264041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455" y="7087379"/>
            <a:ext cx="3885749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799495" y="1616451"/>
            <a:ext cx="981806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560465" y="2990850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63364" y="299085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297796" y="2370510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97795" y="1802392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2764" y="3272319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698279" y="3264041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5668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2282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37749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9732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37214" y="16383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875961" y="31803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708385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551098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384535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8125210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384663" y="77688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0238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3893311" cy="22059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40"/>
          <a:stretch/>
        </p:blipFill>
        <p:spPr>
          <a:xfrm>
            <a:off x="0" y="0"/>
            <a:ext cx="3867911" cy="342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3480"/>
            <a:ext cx="3867911" cy="34419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500" y="467038"/>
            <a:ext cx="3600000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8017" cy="4889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63"/>
            <a:ext cx="3868017" cy="36396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82676"/>
            <a:ext cx="3868017" cy="13145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1522651"/>
            <a:ext cx="3868017" cy="4922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6470360"/>
            <a:ext cx="3868017" cy="19340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2761" y="182676"/>
            <a:ext cx="2317033" cy="256222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9910438" y="975554"/>
            <a:ext cx="87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900" dirty="0" smtClean="0"/>
              <a:t>と</a:t>
            </a:r>
            <a:r>
              <a:rPr kumimoji="1" lang="ja-JP" altLang="en-US" sz="9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900" dirty="0" smtClean="0"/>
              <a:t>の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両方を制御</a:t>
            </a:r>
            <a:endParaRPr kumimoji="1" lang="ja-JP" altLang="en-US" sz="900" dirty="0"/>
          </a:p>
        </p:txBody>
      </p:sp>
      <p:sp>
        <p:nvSpPr>
          <p:cNvPr id="11" name="フリーフォーム 10"/>
          <p:cNvSpPr/>
          <p:nvPr/>
        </p:nvSpPr>
        <p:spPr>
          <a:xfrm>
            <a:off x="9016181" y="3128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8266881" y="3446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9270181" y="3446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9140005" y="16527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 rot="5400000">
            <a:off x="8347585" y="2416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 rot="5400000">
            <a:off x="8131941" y="16257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8859456" y="20337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8100193" y="16717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9270181" y="16527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正方形/長方形 19"/>
          <p:cNvSpPr/>
          <p:nvPr/>
        </p:nvSpPr>
        <p:spPr>
          <a:xfrm>
            <a:off x="1540297" y="1386610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7760" y="410123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5545" y="1381847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87760" y="4784159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25936" y="3615459"/>
            <a:ext cx="306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935711" y="1374962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97332" y="4101760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18394" y="4335122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100138" y="1462085"/>
            <a:ext cx="1790700" cy="504827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3810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 rot="16200000">
            <a:off x="1211603" y="1389356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矢印コネクタ 28"/>
          <p:cNvCxnSpPr/>
          <p:nvPr/>
        </p:nvCxnSpPr>
        <p:spPr>
          <a:xfrm rot="16200000">
            <a:off x="1577904" y="1392337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正方形/長方形 29"/>
          <p:cNvSpPr/>
          <p:nvPr/>
        </p:nvSpPr>
        <p:spPr>
          <a:xfrm>
            <a:off x="616283" y="4784159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1" name="直線矢印コネクタ 30"/>
          <p:cNvCxnSpPr/>
          <p:nvPr/>
        </p:nvCxnSpPr>
        <p:spPr>
          <a:xfrm rot="16200000">
            <a:off x="947647" y="1356380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正方形/長方形 31"/>
          <p:cNvSpPr/>
          <p:nvPr/>
        </p:nvSpPr>
        <p:spPr>
          <a:xfrm>
            <a:off x="850525" y="1370199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53809" y="4096471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56378" y="4338630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5" name="直線矢印コネクタ 34"/>
          <p:cNvCxnSpPr/>
          <p:nvPr/>
        </p:nvCxnSpPr>
        <p:spPr>
          <a:xfrm rot="16200000">
            <a:off x="2326741" y="1247049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正方形/長方形 35"/>
          <p:cNvSpPr/>
          <p:nvPr/>
        </p:nvSpPr>
        <p:spPr>
          <a:xfrm>
            <a:off x="2395585" y="13701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59173" y="3628795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759298" y="5409970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42042" y="4782235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180355" y="5408354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85071" y="549835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699545" y="1695446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85071" y="5350231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8331" y="3638649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41" y="5810499"/>
            <a:ext cx="1165561" cy="4492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359452" y="5489354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91913" y="3620649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356713" y="5336468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-19050" y="3667125"/>
            <a:ext cx="376238" cy="1714500"/>
          </a:xfrm>
          <a:custGeom>
            <a:avLst/>
            <a:gdLst>
              <a:gd name="connsiteX0" fmla="*/ 314325 w 376238"/>
              <a:gd name="connsiteY0" fmla="*/ 0 h 1714500"/>
              <a:gd name="connsiteX1" fmla="*/ 0 w 376238"/>
              <a:gd name="connsiteY1" fmla="*/ 0 h 1714500"/>
              <a:gd name="connsiteX2" fmla="*/ 0 w 376238"/>
              <a:gd name="connsiteY2" fmla="*/ 1714500 h 1714500"/>
              <a:gd name="connsiteX3" fmla="*/ 376238 w 376238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38" h="1714500">
                <a:moveTo>
                  <a:pt x="314325" y="0"/>
                </a:moveTo>
                <a:lnTo>
                  <a:pt x="0" y="0"/>
                </a:lnTo>
                <a:lnTo>
                  <a:pt x="0" y="1714500"/>
                </a:lnTo>
                <a:lnTo>
                  <a:pt x="376238" y="171450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-66675" y="4824414"/>
            <a:ext cx="419101" cy="709612"/>
          </a:xfrm>
          <a:custGeom>
            <a:avLst/>
            <a:gdLst>
              <a:gd name="connsiteX0" fmla="*/ 347663 w 419101"/>
              <a:gd name="connsiteY0" fmla="*/ 0 h 719137"/>
              <a:gd name="connsiteX1" fmla="*/ 0 w 419101"/>
              <a:gd name="connsiteY1" fmla="*/ 0 h 719137"/>
              <a:gd name="connsiteX2" fmla="*/ 0 w 419101"/>
              <a:gd name="connsiteY2" fmla="*/ 714375 h 719137"/>
              <a:gd name="connsiteX3" fmla="*/ 85726 w 419101"/>
              <a:gd name="connsiteY3" fmla="*/ 719137 h 719137"/>
              <a:gd name="connsiteX4" fmla="*/ 419101 w 419101"/>
              <a:gd name="connsiteY4" fmla="*/ 719137 h 71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1" h="719137">
                <a:moveTo>
                  <a:pt x="347663" y="0"/>
                </a:moveTo>
                <a:lnTo>
                  <a:pt x="0" y="0"/>
                </a:lnTo>
                <a:lnTo>
                  <a:pt x="0" y="714375"/>
                </a:lnTo>
                <a:lnTo>
                  <a:pt x="85726" y="719137"/>
                </a:lnTo>
                <a:lnTo>
                  <a:pt x="419101" y="719137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51760" y="6553730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フリーフォーム 51"/>
          <p:cNvSpPr/>
          <p:nvPr/>
        </p:nvSpPr>
        <p:spPr>
          <a:xfrm>
            <a:off x="2501035" y="1572565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0757" y="6571730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853097" y="6568135"/>
            <a:ext cx="69428" cy="61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3254798" y="2311470"/>
            <a:ext cx="16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030832" y="1324563"/>
            <a:ext cx="811067" cy="562695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827696" y="2297912"/>
            <a:ext cx="180000" cy="108321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151479" y="167831"/>
            <a:ext cx="1792006" cy="91813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928877" y="1332964"/>
            <a:ext cx="2176533" cy="1219132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フリーフォーム 59"/>
          <p:cNvSpPr/>
          <p:nvPr/>
        </p:nvSpPr>
        <p:spPr>
          <a:xfrm>
            <a:off x="2836608" y="108155"/>
            <a:ext cx="5093110" cy="1263860"/>
          </a:xfrm>
          <a:custGeom>
            <a:avLst/>
            <a:gdLst>
              <a:gd name="connsiteX0" fmla="*/ 5093110 w 5093110"/>
              <a:gd name="connsiteY0" fmla="*/ 1214284 h 1214284"/>
              <a:gd name="connsiteX1" fmla="*/ 5093110 w 5093110"/>
              <a:gd name="connsiteY1" fmla="*/ 0 h 1214284"/>
              <a:gd name="connsiteX2" fmla="*/ 1022555 w 5093110"/>
              <a:gd name="connsiteY2" fmla="*/ 0 h 1214284"/>
              <a:gd name="connsiteX3" fmla="*/ 1022555 w 5093110"/>
              <a:gd name="connsiteY3" fmla="*/ 1170039 h 1214284"/>
              <a:gd name="connsiteX4" fmla="*/ 0 w 5093110"/>
              <a:gd name="connsiteY4" fmla="*/ 1170039 h 121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110" h="1214284">
                <a:moveTo>
                  <a:pt x="5093110" y="1214284"/>
                </a:moveTo>
                <a:lnTo>
                  <a:pt x="5093110" y="0"/>
                </a:lnTo>
                <a:lnTo>
                  <a:pt x="1022555" y="0"/>
                </a:lnTo>
                <a:lnTo>
                  <a:pt x="1022555" y="1170039"/>
                </a:lnTo>
                <a:lnTo>
                  <a:pt x="0" y="1170039"/>
                </a:ln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>
            <a:off x="7928877" y="167831"/>
            <a:ext cx="216000" cy="0"/>
          </a:xfrm>
          <a:prstGeom prst="line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正方形/長方形 65"/>
          <p:cNvSpPr/>
          <p:nvPr/>
        </p:nvSpPr>
        <p:spPr>
          <a:xfrm>
            <a:off x="378210" y="2463685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2104668" y="24631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796614" y="29203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569762" y="2925247"/>
            <a:ext cx="10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437556" y="800668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758461" y="1776972"/>
            <a:ext cx="90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4637793" y="1152282"/>
            <a:ext cx="19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351413" y="1148462"/>
            <a:ext cx="21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blipFill rotWithShape="0"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正方形/長方形 75"/>
          <p:cNvSpPr/>
          <p:nvPr/>
        </p:nvSpPr>
        <p:spPr>
          <a:xfrm>
            <a:off x="6014208" y="1103423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6011033" y="4890311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949332" y="4406831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4535618" y="4936899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4535618" y="5087162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053656" y="177697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5342045" y="1776972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5727260" y="6523135"/>
            <a:ext cx="108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5931858" y="669053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4989604" y="6601684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877" y="3052714"/>
            <a:ext cx="2748844" cy="1763695"/>
          </a:xfrm>
          <a:prstGeom prst="rect">
            <a:avLst/>
          </a:prstGeom>
        </p:spPr>
      </p:pic>
      <p:grpSp>
        <p:nvGrpSpPr>
          <p:cNvPr id="125" name="グループ化 124"/>
          <p:cNvGrpSpPr/>
          <p:nvPr/>
        </p:nvGrpSpPr>
        <p:grpSpPr>
          <a:xfrm>
            <a:off x="9745317" y="6588175"/>
            <a:ext cx="256139" cy="216761"/>
            <a:chOff x="9759608" y="6030802"/>
            <a:chExt cx="256139" cy="216761"/>
          </a:xfrm>
        </p:grpSpPr>
        <p:sp>
          <p:nvSpPr>
            <p:cNvPr id="88" name="正方形/長方形 87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テキスト ボックス 91"/>
                <p:cNvSpPr txBox="1"/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>
            <p:sp>
              <p:nvSpPr>
                <p:cNvPr id="92" name="テキスト ボックス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579" t="-3846" r="-47368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2"/>
          <a:srcRect l="20453" t="27352" r="18969" b="61161"/>
          <a:stretch/>
        </p:blipFill>
        <p:spPr>
          <a:xfrm>
            <a:off x="8300391" y="5123048"/>
            <a:ext cx="2343150" cy="5616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blipFill rotWithShape="0">
                <a:blip r:embed="rId12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正方形/長方形 95"/>
          <p:cNvSpPr/>
          <p:nvPr/>
        </p:nvSpPr>
        <p:spPr>
          <a:xfrm>
            <a:off x="9042309" y="517708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8677557" y="5172326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10437723" y="516544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8602150" y="5252564"/>
            <a:ext cx="1800000" cy="1626294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11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1115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0" name="直線矢印コネクタ 99"/>
          <p:cNvCxnSpPr/>
          <p:nvPr/>
        </p:nvCxnSpPr>
        <p:spPr>
          <a:xfrm rot="16200000">
            <a:off x="8713615" y="5179835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直線矢印コネクタ 100"/>
          <p:cNvCxnSpPr/>
          <p:nvPr/>
        </p:nvCxnSpPr>
        <p:spPr>
          <a:xfrm rot="16200000">
            <a:off x="9079916" y="5182816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直線矢印コネクタ 101"/>
          <p:cNvCxnSpPr/>
          <p:nvPr/>
        </p:nvCxnSpPr>
        <p:spPr>
          <a:xfrm rot="16200000">
            <a:off x="8449659" y="5146859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正方形/長方形 102"/>
          <p:cNvSpPr/>
          <p:nvPr/>
        </p:nvSpPr>
        <p:spPr>
          <a:xfrm>
            <a:off x="8352537" y="5160678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4" name="直線矢印コネクタ 103"/>
          <p:cNvCxnSpPr/>
          <p:nvPr/>
        </p:nvCxnSpPr>
        <p:spPr>
          <a:xfrm rot="16200000">
            <a:off x="9828753" y="5037528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正方形/長方形 104"/>
          <p:cNvSpPr/>
          <p:nvPr/>
        </p:nvSpPr>
        <p:spPr>
          <a:xfrm>
            <a:off x="9897597" y="5160678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0201557" y="5485925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フリーフォーム 106"/>
          <p:cNvSpPr/>
          <p:nvPr/>
        </p:nvSpPr>
        <p:spPr>
          <a:xfrm>
            <a:off x="10003047" y="5363044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10143829" y="5793160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直線矢印コネクタ 108"/>
          <p:cNvCxnSpPr/>
          <p:nvPr/>
        </p:nvCxnSpPr>
        <p:spPr>
          <a:xfrm>
            <a:off x="10179655" y="5542346"/>
            <a:ext cx="0" cy="252000"/>
          </a:xfrm>
          <a:prstGeom prst="straightConnector1">
            <a:avLst/>
          </a:pr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フリーフォーム 109"/>
          <p:cNvSpPr/>
          <p:nvPr/>
        </p:nvSpPr>
        <p:spPr>
          <a:xfrm>
            <a:off x="8460658" y="5270088"/>
            <a:ext cx="1686232" cy="559540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10163364" y="5545065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9911466" y="5617409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テキスト ボックス 112"/>
              <p:cNvSpPr txBox="1"/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13" name="テキスト ボックス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blipFill rotWithShape="0">
                <a:blip r:embed="rId13"/>
                <a:stretch>
                  <a:fillRect l="-4762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矢印コネクタ 114"/>
          <p:cNvCxnSpPr/>
          <p:nvPr/>
        </p:nvCxnSpPr>
        <p:spPr>
          <a:xfrm>
            <a:off x="9713426" y="5266295"/>
            <a:ext cx="0" cy="720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円/楕円 115"/>
          <p:cNvSpPr/>
          <p:nvPr/>
        </p:nvSpPr>
        <p:spPr>
          <a:xfrm>
            <a:off x="9677426" y="5975882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9705812" y="5768478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9453914" y="5840822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p:sp>
        <p:nvSpPr>
          <p:cNvPr id="119" name="フリーフォーム 118"/>
          <p:cNvSpPr/>
          <p:nvPr/>
        </p:nvSpPr>
        <p:spPr>
          <a:xfrm>
            <a:off x="8460658" y="5798576"/>
            <a:ext cx="1230867" cy="216124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テキスト ボックス 119"/>
              <p:cNvSpPr txBox="1"/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20" name="テキスト ボックス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blipFill rotWithShape="0">
                <a:blip r:embed="rId14"/>
                <a:stretch>
                  <a:fillRect l="-4651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テキスト ボックス 121"/>
              <p:cNvSpPr txBox="1"/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noFill/>
              <a:ln w="6350">
                <a:solidFill>
                  <a:srgbClr val="FF66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22" name="テキスト ボックス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blipFill rotWithShape="0">
                <a:blip r:embed="rId15"/>
                <a:stretch>
                  <a:fillRect l="-9524" r="-4762" b="-9091"/>
                </a:stretch>
              </a:blipFill>
              <a:ln w="6350">
                <a:solidFill>
                  <a:srgbClr val="FF66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フリーフォーム 125"/>
          <p:cNvSpPr/>
          <p:nvPr/>
        </p:nvSpPr>
        <p:spPr>
          <a:xfrm>
            <a:off x="10003046" y="5863185"/>
            <a:ext cx="176782" cy="559792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テキスト ボックス 131"/>
              <p:cNvSpPr txBox="1"/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32" name="テキスト ボックス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13636" b="-952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グループ化 132"/>
          <p:cNvGrpSpPr/>
          <p:nvPr/>
        </p:nvGrpSpPr>
        <p:grpSpPr>
          <a:xfrm>
            <a:off x="9745671" y="6247286"/>
            <a:ext cx="256139" cy="216761"/>
            <a:chOff x="9759608" y="6030802"/>
            <a:chExt cx="256139" cy="216761"/>
          </a:xfrm>
        </p:grpSpPr>
        <p:sp>
          <p:nvSpPr>
            <p:cNvPr id="134" name="正方形/長方形 133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5" name="テキスト ボックス 134"/>
                <p:cNvSpPr txBox="1"/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>
            <p:sp>
              <p:nvSpPr>
                <p:cNvPr id="135" name="テキスト ボックス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31579" t="-3846" r="-10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フリーフォーム 140"/>
          <p:cNvSpPr/>
          <p:nvPr/>
        </p:nvSpPr>
        <p:spPr>
          <a:xfrm>
            <a:off x="10003046" y="6288742"/>
            <a:ext cx="176782" cy="45330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2" name="グループ化 141"/>
          <p:cNvGrpSpPr/>
          <p:nvPr/>
        </p:nvGrpSpPr>
        <p:grpSpPr>
          <a:xfrm>
            <a:off x="9366280" y="6588175"/>
            <a:ext cx="256139" cy="216761"/>
            <a:chOff x="9759608" y="6030802"/>
            <a:chExt cx="256139" cy="216761"/>
          </a:xfrm>
        </p:grpSpPr>
        <p:sp>
          <p:nvSpPr>
            <p:cNvPr id="143" name="正方形/長方形 142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テキスト ボックス 143"/>
                <p:cNvSpPr txBox="1"/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>
            <p:sp>
              <p:nvSpPr>
                <p:cNvPr id="144" name="テキスト ボックス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30000" t="-3846" r="-4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5" name="フリーフォーム 144"/>
          <p:cNvSpPr/>
          <p:nvPr/>
        </p:nvSpPr>
        <p:spPr>
          <a:xfrm>
            <a:off x="10015233" y="6010830"/>
            <a:ext cx="112128" cy="288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フリーフォーム 145"/>
          <p:cNvSpPr/>
          <p:nvPr/>
        </p:nvSpPr>
        <p:spPr>
          <a:xfrm>
            <a:off x="10001104" y="6266910"/>
            <a:ext cx="126257" cy="36788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8" name="直線矢印コネクタ 147"/>
          <p:cNvCxnSpPr>
            <a:stCxn id="134" idx="1"/>
            <a:endCxn id="147" idx="6"/>
          </p:cNvCxnSpPr>
          <p:nvPr/>
        </p:nvCxnSpPr>
        <p:spPr>
          <a:xfrm flipH="1">
            <a:off x="9249723" y="6355667"/>
            <a:ext cx="49594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矢印コネクタ 150"/>
          <p:cNvCxnSpPr>
            <a:stCxn id="88" idx="1"/>
            <a:endCxn id="143" idx="3"/>
          </p:cNvCxnSpPr>
          <p:nvPr/>
        </p:nvCxnSpPr>
        <p:spPr>
          <a:xfrm flipH="1">
            <a:off x="9622419" y="6696556"/>
            <a:ext cx="12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9217742" y="6400797"/>
            <a:ext cx="147484" cy="299884"/>
          </a:xfrm>
          <a:custGeom>
            <a:avLst/>
            <a:gdLst>
              <a:gd name="connsiteX0" fmla="*/ 147484 w 147484"/>
              <a:gd name="connsiteY0" fmla="*/ 299884 h 299884"/>
              <a:gd name="connsiteX1" fmla="*/ 0 w 147484"/>
              <a:gd name="connsiteY1" fmla="*/ 299884 h 299884"/>
              <a:gd name="connsiteX2" fmla="*/ 0 w 147484"/>
              <a:gd name="connsiteY2" fmla="*/ 0 h 29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84" h="299884">
                <a:moveTo>
                  <a:pt x="147484" y="299884"/>
                </a:moveTo>
                <a:lnTo>
                  <a:pt x="0" y="29988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9174413" y="6130501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9182430" y="6334497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47" name="円/楕円 146"/>
          <p:cNvSpPr/>
          <p:nvPr/>
        </p:nvSpPr>
        <p:spPr>
          <a:xfrm>
            <a:off x="9177723" y="632653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7" name="グループ化 156"/>
          <p:cNvGrpSpPr/>
          <p:nvPr/>
        </p:nvGrpSpPr>
        <p:grpSpPr>
          <a:xfrm>
            <a:off x="8812877" y="6123816"/>
            <a:ext cx="204266" cy="322408"/>
            <a:chOff x="9759608" y="6030802"/>
            <a:chExt cx="256139" cy="369216"/>
          </a:xfrm>
        </p:grpSpPr>
        <p:sp>
          <p:nvSpPr>
            <p:cNvPr id="158" name="正方形/長方形 157"/>
            <p:cNvSpPr/>
            <p:nvPr/>
          </p:nvSpPr>
          <p:spPr>
            <a:xfrm>
              <a:off x="9759608" y="6030802"/>
              <a:ext cx="256139" cy="3692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テキスト ボックス 158"/>
                <p:cNvSpPr txBox="1"/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900" dirty="0"/>
                </a:p>
              </p:txBody>
            </p:sp>
          </mc:Choice>
          <mc:Fallback>
            <p:sp>
              <p:nvSpPr>
                <p:cNvPr id="159" name="テキスト ボックス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0000" t="-2703" r="-58333" b="-297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線矢印コネクタ 159"/>
          <p:cNvCxnSpPr>
            <a:stCxn id="147" idx="2"/>
          </p:cNvCxnSpPr>
          <p:nvPr/>
        </p:nvCxnSpPr>
        <p:spPr>
          <a:xfrm flipH="1">
            <a:off x="9015395" y="6362537"/>
            <a:ext cx="162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テキスト ボックス 161"/>
              <p:cNvSpPr txBox="1"/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62" name="テキスト ボックス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blipFill rotWithShape="0">
                <a:blip r:embed="rId20"/>
                <a:stretch>
                  <a:fillRect l="-15385" t="-15000" r="-107692" b="-5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フリーフォーム 162"/>
          <p:cNvSpPr/>
          <p:nvPr/>
        </p:nvSpPr>
        <p:spPr>
          <a:xfrm>
            <a:off x="9021097" y="6022256"/>
            <a:ext cx="825909" cy="148260"/>
          </a:xfrm>
          <a:custGeom>
            <a:avLst/>
            <a:gdLst>
              <a:gd name="connsiteX0" fmla="*/ 0 w 825909"/>
              <a:gd name="connsiteY0" fmla="*/ 162232 h 162232"/>
              <a:gd name="connsiteX1" fmla="*/ 825909 w 825909"/>
              <a:gd name="connsiteY1" fmla="*/ 162232 h 162232"/>
              <a:gd name="connsiteX2" fmla="*/ 825909 w 825909"/>
              <a:gd name="connsiteY2" fmla="*/ 0 h 1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09" h="162232">
                <a:moveTo>
                  <a:pt x="0" y="162232"/>
                </a:moveTo>
                <a:lnTo>
                  <a:pt x="825909" y="162232"/>
                </a:lnTo>
                <a:lnTo>
                  <a:pt x="825909" y="0"/>
                </a:ln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blipFill rotWithShape="0">
                <a:blip r:embed="rId21"/>
                <a:stretch>
                  <a:fillRect l="-21429" r="-8571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線コネクタ 167"/>
          <p:cNvCxnSpPr>
            <a:stCxn id="145" idx="0"/>
            <a:endCxn id="116" idx="6"/>
          </p:cNvCxnSpPr>
          <p:nvPr/>
        </p:nvCxnSpPr>
        <p:spPr>
          <a:xfrm flipH="1">
            <a:off x="9749426" y="6010830"/>
            <a:ext cx="377935" cy="10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/>
          <p:nvPr/>
        </p:nvCxnSpPr>
        <p:spPr>
          <a:xfrm flipV="1">
            <a:off x="9014987" y="6212064"/>
            <a:ext cx="117000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/>
          <p:cNvSpPr txBox="1"/>
          <p:nvPr/>
        </p:nvSpPr>
        <p:spPr>
          <a:xfrm>
            <a:off x="8733414" y="6962738"/>
            <a:ext cx="174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一旦ここの最適</a:t>
            </a:r>
            <a:r>
              <a:rPr kumimoji="1" lang="en-US" altLang="ja-JP" sz="1050" dirty="0" smtClean="0"/>
              <a:t>FB</a:t>
            </a:r>
            <a:r>
              <a:rPr kumimoji="1" lang="ja-JP" altLang="en-US" sz="1050" dirty="0" smtClean="0"/>
              <a:t>問題で</a:t>
            </a:r>
            <a:endParaRPr kumimoji="1" lang="en-US" altLang="ja-JP" sz="1050" dirty="0" smtClean="0"/>
          </a:p>
          <a:p>
            <a:r>
              <a:rPr kumimoji="1" lang="ja-JP" altLang="en-US" sz="1050" dirty="0" smtClean="0"/>
              <a:t>収束する</a:t>
            </a:r>
            <a:r>
              <a:rPr lang="ja-JP" altLang="en-US" sz="1050" dirty="0"/>
              <a:t>ゲイン</a:t>
            </a:r>
            <a:r>
              <a:rPr lang="ja-JP" altLang="en-US" sz="1050" dirty="0" smtClean="0"/>
              <a:t>を求める</a:t>
            </a:r>
            <a:endParaRPr kumimoji="1" lang="ja-JP" altLang="en-US" sz="1050" dirty="0"/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10409764" y="5388280"/>
            <a:ext cx="143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その後，最適サーボ</a:t>
            </a:r>
            <a:endParaRPr lang="en-US" altLang="ja-JP" sz="1050" dirty="0"/>
          </a:p>
          <a:p>
            <a:r>
              <a:rPr kumimoji="1" lang="ja-JP" altLang="en-US" sz="1050" dirty="0" smtClean="0"/>
              <a:t>の</a:t>
            </a:r>
            <a:r>
              <a:rPr lang="en-US" altLang="ja-JP" sz="1050" dirty="0" smtClean="0"/>
              <a:t>F</a:t>
            </a:r>
            <a:r>
              <a:rPr lang="ja-JP" altLang="en-US" sz="1050" dirty="0" smtClean="0"/>
              <a:t>と</a:t>
            </a:r>
            <a:r>
              <a:rPr lang="en-US" altLang="ja-JP" sz="1050" dirty="0" smtClean="0"/>
              <a:t>K</a:t>
            </a:r>
            <a:r>
              <a:rPr lang="ja-JP" altLang="en-US" sz="1050" dirty="0" smtClean="0"/>
              <a:t>を求める．</a:t>
            </a:r>
            <a:endParaRPr kumimoji="1" lang="ja-JP" altLang="en-US" sz="1050" dirty="0"/>
          </a:p>
        </p:txBody>
      </p:sp>
      <p:sp>
        <p:nvSpPr>
          <p:cNvPr id="176" name="フリーフォーム 175"/>
          <p:cNvSpPr/>
          <p:nvPr/>
        </p:nvSpPr>
        <p:spPr>
          <a:xfrm>
            <a:off x="10407445" y="5830526"/>
            <a:ext cx="604766" cy="1322439"/>
          </a:xfrm>
          <a:custGeom>
            <a:avLst/>
            <a:gdLst>
              <a:gd name="connsiteX0" fmla="*/ 0 w 604766"/>
              <a:gd name="connsiteY0" fmla="*/ 1322439 h 1322439"/>
              <a:gd name="connsiteX1" fmla="*/ 363794 w 604766"/>
              <a:gd name="connsiteY1" fmla="*/ 1022555 h 1322439"/>
              <a:gd name="connsiteX2" fmla="*/ 565355 w 604766"/>
              <a:gd name="connsiteY2" fmla="*/ 412955 h 1322439"/>
              <a:gd name="connsiteX3" fmla="*/ 604684 w 604766"/>
              <a:gd name="connsiteY3" fmla="*/ 0 h 132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6" h="1322439">
                <a:moveTo>
                  <a:pt x="0" y="1322439"/>
                </a:moveTo>
                <a:cubicBezTo>
                  <a:pt x="134784" y="1248287"/>
                  <a:pt x="269568" y="1174136"/>
                  <a:pt x="363794" y="1022555"/>
                </a:cubicBezTo>
                <a:cubicBezTo>
                  <a:pt x="458020" y="870974"/>
                  <a:pt x="525207" y="583381"/>
                  <a:pt x="565355" y="412955"/>
                </a:cubicBezTo>
                <a:cubicBezTo>
                  <a:pt x="605503" y="242529"/>
                  <a:pt x="605093" y="121264"/>
                  <a:pt x="60468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547749" y="7982765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463618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7614857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フリーフォーム 179"/>
          <p:cNvSpPr/>
          <p:nvPr/>
        </p:nvSpPr>
        <p:spPr>
          <a:xfrm>
            <a:off x="3886959" y="1873045"/>
            <a:ext cx="1874744" cy="4626078"/>
          </a:xfrm>
          <a:custGeom>
            <a:avLst/>
            <a:gdLst>
              <a:gd name="connsiteX0" fmla="*/ 896435 w 1874744"/>
              <a:gd name="connsiteY0" fmla="*/ 0 h 4626078"/>
              <a:gd name="connsiteX1" fmla="*/ 763699 w 1874744"/>
              <a:gd name="connsiteY1" fmla="*/ 63910 h 4626078"/>
              <a:gd name="connsiteX2" fmla="*/ 281918 w 1874744"/>
              <a:gd name="connsiteY2" fmla="*/ 49161 h 4626078"/>
              <a:gd name="connsiteX3" fmla="*/ 26280 w 1874744"/>
              <a:gd name="connsiteY3" fmla="*/ 260555 h 4626078"/>
              <a:gd name="connsiteX4" fmla="*/ 6615 w 1874744"/>
              <a:gd name="connsiteY4" fmla="*/ 899652 h 4626078"/>
              <a:gd name="connsiteX5" fmla="*/ 11531 w 1874744"/>
              <a:gd name="connsiteY5" fmla="*/ 2246671 h 4626078"/>
              <a:gd name="connsiteX6" fmla="*/ 70525 w 1874744"/>
              <a:gd name="connsiteY6" fmla="*/ 3298723 h 4626078"/>
              <a:gd name="connsiteX7" fmla="*/ 70525 w 1874744"/>
              <a:gd name="connsiteY7" fmla="*/ 4080387 h 4626078"/>
              <a:gd name="connsiteX8" fmla="*/ 119686 w 1874744"/>
              <a:gd name="connsiteY8" fmla="*/ 4552336 h 4626078"/>
              <a:gd name="connsiteX9" fmla="*/ 439235 w 1874744"/>
              <a:gd name="connsiteY9" fmla="*/ 4572000 h 4626078"/>
              <a:gd name="connsiteX10" fmla="*/ 999673 w 1874744"/>
              <a:gd name="connsiteY10" fmla="*/ 4572000 h 4626078"/>
              <a:gd name="connsiteX11" fmla="*/ 1624022 w 1874744"/>
              <a:gd name="connsiteY11" fmla="*/ 4576916 h 4626078"/>
              <a:gd name="connsiteX12" fmla="*/ 1874744 w 1874744"/>
              <a:gd name="connsiteY12" fmla="*/ 4626078 h 4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4744" h="4626078">
                <a:moveTo>
                  <a:pt x="896435" y="0"/>
                </a:moveTo>
                <a:cubicBezTo>
                  <a:pt x="881276" y="27858"/>
                  <a:pt x="866118" y="55717"/>
                  <a:pt x="763699" y="63910"/>
                </a:cubicBezTo>
                <a:cubicBezTo>
                  <a:pt x="661279" y="72104"/>
                  <a:pt x="404821" y="16387"/>
                  <a:pt x="281918" y="49161"/>
                </a:cubicBezTo>
                <a:cubicBezTo>
                  <a:pt x="159015" y="81935"/>
                  <a:pt x="72164" y="118807"/>
                  <a:pt x="26280" y="260555"/>
                </a:cubicBezTo>
                <a:cubicBezTo>
                  <a:pt x="-19604" y="402303"/>
                  <a:pt x="9073" y="568633"/>
                  <a:pt x="6615" y="899652"/>
                </a:cubicBezTo>
                <a:cubicBezTo>
                  <a:pt x="4157" y="1230671"/>
                  <a:pt x="879" y="1846826"/>
                  <a:pt x="11531" y="2246671"/>
                </a:cubicBezTo>
                <a:cubicBezTo>
                  <a:pt x="22183" y="2646516"/>
                  <a:pt x="60693" y="2993104"/>
                  <a:pt x="70525" y="3298723"/>
                </a:cubicBezTo>
                <a:cubicBezTo>
                  <a:pt x="80357" y="3604342"/>
                  <a:pt x="62331" y="3871452"/>
                  <a:pt x="70525" y="4080387"/>
                </a:cubicBezTo>
                <a:cubicBezTo>
                  <a:pt x="78718" y="4289323"/>
                  <a:pt x="58234" y="4470401"/>
                  <a:pt x="119686" y="4552336"/>
                </a:cubicBezTo>
                <a:cubicBezTo>
                  <a:pt x="181138" y="4634271"/>
                  <a:pt x="292571" y="4568723"/>
                  <a:pt x="439235" y="4572000"/>
                </a:cubicBezTo>
                <a:cubicBezTo>
                  <a:pt x="585899" y="4575277"/>
                  <a:pt x="999673" y="4572000"/>
                  <a:pt x="999673" y="4572000"/>
                </a:cubicBezTo>
                <a:lnTo>
                  <a:pt x="1624022" y="4576916"/>
                </a:lnTo>
                <a:cubicBezTo>
                  <a:pt x="1769867" y="4585929"/>
                  <a:pt x="1822305" y="4606003"/>
                  <a:pt x="1874744" y="4626078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5117690" y="1877961"/>
            <a:ext cx="2807244" cy="4852220"/>
          </a:xfrm>
          <a:custGeom>
            <a:avLst/>
            <a:gdLst>
              <a:gd name="connsiteX0" fmla="*/ 0 w 2807244"/>
              <a:gd name="connsiteY0" fmla="*/ 0 h 4852220"/>
              <a:gd name="connsiteX1" fmla="*/ 108155 w 2807244"/>
              <a:gd name="connsiteY1" fmla="*/ 58994 h 4852220"/>
              <a:gd name="connsiteX2" fmla="*/ 560439 w 2807244"/>
              <a:gd name="connsiteY2" fmla="*/ 68826 h 4852220"/>
              <a:gd name="connsiteX3" fmla="*/ 978310 w 2807244"/>
              <a:gd name="connsiteY3" fmla="*/ 49162 h 4852220"/>
              <a:gd name="connsiteX4" fmla="*/ 1617407 w 2807244"/>
              <a:gd name="connsiteY4" fmla="*/ 44245 h 4852220"/>
              <a:gd name="connsiteX5" fmla="*/ 2340078 w 2807244"/>
              <a:gd name="connsiteY5" fmla="*/ 44245 h 4852220"/>
              <a:gd name="connsiteX6" fmla="*/ 2708787 w 2807244"/>
              <a:gd name="connsiteY6" fmla="*/ 68826 h 4852220"/>
              <a:gd name="connsiteX7" fmla="*/ 2753033 w 2807244"/>
              <a:gd name="connsiteY7" fmla="*/ 172065 h 4852220"/>
              <a:gd name="connsiteX8" fmla="*/ 2757949 w 2807244"/>
              <a:gd name="connsiteY8" fmla="*/ 373626 h 4852220"/>
              <a:gd name="connsiteX9" fmla="*/ 2807110 w 2807244"/>
              <a:gd name="connsiteY9" fmla="*/ 663678 h 4852220"/>
              <a:gd name="connsiteX10" fmla="*/ 2772697 w 2807244"/>
              <a:gd name="connsiteY10" fmla="*/ 1469923 h 4852220"/>
              <a:gd name="connsiteX11" fmla="*/ 2777613 w 2807244"/>
              <a:gd name="connsiteY11" fmla="*/ 2113936 h 4852220"/>
              <a:gd name="connsiteX12" fmla="*/ 2753033 w 2807244"/>
              <a:gd name="connsiteY12" fmla="*/ 2885768 h 4852220"/>
              <a:gd name="connsiteX13" fmla="*/ 2718620 w 2807244"/>
              <a:gd name="connsiteY13" fmla="*/ 3642852 h 4852220"/>
              <a:gd name="connsiteX14" fmla="*/ 2664542 w 2807244"/>
              <a:gd name="connsiteY14" fmla="*/ 4036142 h 4852220"/>
              <a:gd name="connsiteX15" fmla="*/ 2222091 w 2807244"/>
              <a:gd name="connsiteY15" fmla="*/ 4444181 h 4852220"/>
              <a:gd name="connsiteX16" fmla="*/ 1568245 w 2807244"/>
              <a:gd name="connsiteY16" fmla="*/ 4724400 h 4852220"/>
              <a:gd name="connsiteX17" fmla="*/ 919316 w 2807244"/>
              <a:gd name="connsiteY17" fmla="*/ 4852220 h 48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244" h="4852220">
                <a:moveTo>
                  <a:pt x="0" y="0"/>
                </a:moveTo>
                <a:cubicBezTo>
                  <a:pt x="7374" y="23761"/>
                  <a:pt x="14749" y="47523"/>
                  <a:pt x="108155" y="58994"/>
                </a:cubicBezTo>
                <a:cubicBezTo>
                  <a:pt x="201562" y="70465"/>
                  <a:pt x="415413" y="70465"/>
                  <a:pt x="560439" y="68826"/>
                </a:cubicBezTo>
                <a:cubicBezTo>
                  <a:pt x="705465" y="67187"/>
                  <a:pt x="802149" y="53259"/>
                  <a:pt x="978310" y="49162"/>
                </a:cubicBezTo>
                <a:cubicBezTo>
                  <a:pt x="1154471" y="45065"/>
                  <a:pt x="1617407" y="44245"/>
                  <a:pt x="1617407" y="44245"/>
                </a:cubicBezTo>
                <a:lnTo>
                  <a:pt x="2340078" y="44245"/>
                </a:lnTo>
                <a:cubicBezTo>
                  <a:pt x="2521975" y="48342"/>
                  <a:pt x="2639961" y="47523"/>
                  <a:pt x="2708787" y="68826"/>
                </a:cubicBezTo>
                <a:cubicBezTo>
                  <a:pt x="2777613" y="90129"/>
                  <a:pt x="2744839" y="121265"/>
                  <a:pt x="2753033" y="172065"/>
                </a:cubicBezTo>
                <a:cubicBezTo>
                  <a:pt x="2761227" y="222865"/>
                  <a:pt x="2748936" y="291691"/>
                  <a:pt x="2757949" y="373626"/>
                </a:cubicBezTo>
                <a:cubicBezTo>
                  <a:pt x="2766962" y="455562"/>
                  <a:pt x="2804652" y="480962"/>
                  <a:pt x="2807110" y="663678"/>
                </a:cubicBezTo>
                <a:cubicBezTo>
                  <a:pt x="2809568" y="846394"/>
                  <a:pt x="2777613" y="1228213"/>
                  <a:pt x="2772697" y="1469923"/>
                </a:cubicBezTo>
                <a:cubicBezTo>
                  <a:pt x="2767781" y="1711633"/>
                  <a:pt x="2780890" y="1877962"/>
                  <a:pt x="2777613" y="2113936"/>
                </a:cubicBezTo>
                <a:cubicBezTo>
                  <a:pt x="2774336" y="2349910"/>
                  <a:pt x="2762865" y="2630949"/>
                  <a:pt x="2753033" y="2885768"/>
                </a:cubicBezTo>
                <a:cubicBezTo>
                  <a:pt x="2743201" y="3140587"/>
                  <a:pt x="2733368" y="3451123"/>
                  <a:pt x="2718620" y="3642852"/>
                </a:cubicBezTo>
                <a:cubicBezTo>
                  <a:pt x="2703872" y="3834581"/>
                  <a:pt x="2747297" y="3902587"/>
                  <a:pt x="2664542" y="4036142"/>
                </a:cubicBezTo>
                <a:cubicBezTo>
                  <a:pt x="2581787" y="4169697"/>
                  <a:pt x="2404807" y="4329471"/>
                  <a:pt x="2222091" y="4444181"/>
                </a:cubicBezTo>
                <a:cubicBezTo>
                  <a:pt x="2039375" y="4558891"/>
                  <a:pt x="1785374" y="4656393"/>
                  <a:pt x="1568245" y="4724400"/>
                </a:cubicBezTo>
                <a:cubicBezTo>
                  <a:pt x="1351116" y="4792407"/>
                  <a:pt x="1135216" y="4822313"/>
                  <a:pt x="919316" y="485222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フリーフォーム 181"/>
          <p:cNvSpPr/>
          <p:nvPr/>
        </p:nvSpPr>
        <p:spPr>
          <a:xfrm>
            <a:off x="3830536" y="1670104"/>
            <a:ext cx="1557541" cy="5152571"/>
          </a:xfrm>
          <a:custGeom>
            <a:avLst/>
            <a:gdLst>
              <a:gd name="connsiteX0" fmla="*/ 1557541 w 1557541"/>
              <a:gd name="connsiteY0" fmla="*/ 109535 h 5152571"/>
              <a:gd name="connsiteX1" fmla="*/ 1375645 w 1557541"/>
              <a:gd name="connsiteY1" fmla="*/ 35793 h 5152571"/>
              <a:gd name="connsiteX2" fmla="*/ 849619 w 1557541"/>
              <a:gd name="connsiteY2" fmla="*/ 11212 h 5152571"/>
              <a:gd name="connsiteX3" fmla="*/ 426832 w 1557541"/>
              <a:gd name="connsiteY3" fmla="*/ 16128 h 5152571"/>
              <a:gd name="connsiteX4" fmla="*/ 141696 w 1557541"/>
              <a:gd name="connsiteY4" fmla="*/ 198025 h 5152571"/>
              <a:gd name="connsiteX5" fmla="*/ 13877 w 1557541"/>
              <a:gd name="connsiteY5" fmla="*/ 537238 h 5152571"/>
              <a:gd name="connsiteX6" fmla="*/ 8961 w 1557541"/>
              <a:gd name="connsiteY6" fmla="*/ 1333651 h 5152571"/>
              <a:gd name="connsiteX7" fmla="*/ 63038 w 1557541"/>
              <a:gd name="connsiteY7" fmla="*/ 3840877 h 5152571"/>
              <a:gd name="connsiteX8" fmla="*/ 77787 w 1557541"/>
              <a:gd name="connsiteY8" fmla="*/ 4484890 h 5152571"/>
              <a:gd name="connsiteX9" fmla="*/ 161361 w 1557541"/>
              <a:gd name="connsiteY9" fmla="*/ 4819186 h 5152571"/>
              <a:gd name="connsiteX10" fmla="*/ 456329 w 1557541"/>
              <a:gd name="connsiteY10" fmla="*/ 5119070 h 5152571"/>
              <a:gd name="connsiteX11" fmla="*/ 692303 w 1557541"/>
              <a:gd name="connsiteY11" fmla="*/ 5143651 h 5152571"/>
              <a:gd name="connsiteX12" fmla="*/ 1100341 w 1557541"/>
              <a:gd name="connsiteY12" fmla="*/ 5104322 h 5152571"/>
              <a:gd name="connsiteX13" fmla="*/ 1198664 w 1557541"/>
              <a:gd name="connsiteY13" fmla="*/ 5040412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7541" h="5152571">
                <a:moveTo>
                  <a:pt x="1557541" y="109535"/>
                </a:moveTo>
                <a:cubicBezTo>
                  <a:pt x="1525586" y="80857"/>
                  <a:pt x="1493632" y="52180"/>
                  <a:pt x="1375645" y="35793"/>
                </a:cubicBezTo>
                <a:cubicBezTo>
                  <a:pt x="1257658" y="19406"/>
                  <a:pt x="849619" y="11212"/>
                  <a:pt x="849619" y="11212"/>
                </a:cubicBezTo>
                <a:cubicBezTo>
                  <a:pt x="691483" y="7934"/>
                  <a:pt x="544819" y="-15007"/>
                  <a:pt x="426832" y="16128"/>
                </a:cubicBezTo>
                <a:cubicBezTo>
                  <a:pt x="308845" y="47263"/>
                  <a:pt x="210522" y="111173"/>
                  <a:pt x="141696" y="198025"/>
                </a:cubicBezTo>
                <a:cubicBezTo>
                  <a:pt x="72870" y="284877"/>
                  <a:pt x="35999" y="347967"/>
                  <a:pt x="13877" y="537238"/>
                </a:cubicBezTo>
                <a:cubicBezTo>
                  <a:pt x="-8245" y="726509"/>
                  <a:pt x="767" y="783045"/>
                  <a:pt x="8961" y="1333651"/>
                </a:cubicBezTo>
                <a:cubicBezTo>
                  <a:pt x="17154" y="1884258"/>
                  <a:pt x="51567" y="3315671"/>
                  <a:pt x="63038" y="3840877"/>
                </a:cubicBezTo>
                <a:cubicBezTo>
                  <a:pt x="74509" y="4366083"/>
                  <a:pt x="61400" y="4321839"/>
                  <a:pt x="77787" y="4484890"/>
                </a:cubicBezTo>
                <a:cubicBezTo>
                  <a:pt x="94174" y="4647941"/>
                  <a:pt x="98271" y="4713489"/>
                  <a:pt x="161361" y="4819186"/>
                </a:cubicBezTo>
                <a:cubicBezTo>
                  <a:pt x="224451" y="4924883"/>
                  <a:pt x="367839" y="5064993"/>
                  <a:pt x="456329" y="5119070"/>
                </a:cubicBezTo>
                <a:cubicBezTo>
                  <a:pt x="544819" y="5173148"/>
                  <a:pt x="584968" y="5146109"/>
                  <a:pt x="692303" y="5143651"/>
                </a:cubicBezTo>
                <a:cubicBezTo>
                  <a:pt x="799638" y="5141193"/>
                  <a:pt x="1015947" y="5121529"/>
                  <a:pt x="1100341" y="5104322"/>
                </a:cubicBezTo>
                <a:cubicBezTo>
                  <a:pt x="1184734" y="5087116"/>
                  <a:pt x="1191699" y="5063764"/>
                  <a:pt x="1198664" y="5040412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698678" y="7036376"/>
            <a:ext cx="144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4" name="正方形/長方形 183"/>
          <p:cNvSpPr/>
          <p:nvPr/>
        </p:nvSpPr>
        <p:spPr>
          <a:xfrm>
            <a:off x="11248334" y="5449270"/>
            <a:ext cx="396000" cy="126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28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72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noFill/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35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4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43606" cy="4572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1"/>
            <a:ext cx="4143607" cy="381358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25512" y="5341666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020428" y="6284604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30437" y="6275604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75206" y="6275604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9962" y="7513329"/>
            <a:ext cx="28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15778" y="7494279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3206" y="4209103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545630" y="4218628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624" y="408869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48" y="-1"/>
            <a:ext cx="4143606" cy="4572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47" y="4572000"/>
            <a:ext cx="4143607" cy="381358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525259" y="5341665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0175" y="6284603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30184" y="6275603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74953" y="627560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39709" y="7513328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515525" y="749427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953" y="4209102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正方形/長方形 23"/>
          <p:cNvSpPr/>
          <p:nvPr/>
        </p:nvSpPr>
        <p:spPr>
          <a:xfrm>
            <a:off x="5145377" y="421862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248371" y="408869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61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30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99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</TotalTime>
  <Words>671</Words>
  <Application>Microsoft Office PowerPoint</Application>
  <PresentationFormat>ワイド画面</PresentationFormat>
  <Paragraphs>211</Paragraphs>
  <Slides>38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第4章 モータの速度制御実験をしよう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第5章 モータの角度制御実験をしよう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第6章 Ball &amp; Beam の実験をしよう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現代制御理論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morita</cp:lastModifiedBy>
  <cp:revision>1184</cp:revision>
  <dcterms:created xsi:type="dcterms:W3CDTF">2016-04-25T13:00:31Z</dcterms:created>
  <dcterms:modified xsi:type="dcterms:W3CDTF">2016-05-01T14:23:02Z</dcterms:modified>
</cp:coreProperties>
</file>